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notesSlides/notesSlide5.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58" r:id="rId3"/>
    <p:sldId id="259" r:id="rId4"/>
    <p:sldId id="260" r:id="rId5"/>
    <p:sldId id="281" r:id="rId6"/>
    <p:sldId id="282" r:id="rId7"/>
    <p:sldId id="261" r:id="rId8"/>
    <p:sldId id="285" r:id="rId9"/>
    <p:sldId id="339" r:id="rId10"/>
    <p:sldId id="300" r:id="rId11"/>
    <p:sldId id="326" r:id="rId12"/>
    <p:sldId id="327" r:id="rId13"/>
    <p:sldId id="328" r:id="rId14"/>
    <p:sldId id="334" r:id="rId15"/>
    <p:sldId id="329" r:id="rId16"/>
    <p:sldId id="301" r:id="rId17"/>
    <p:sldId id="316" r:id="rId18"/>
    <p:sldId id="273" r:id="rId19"/>
    <p:sldId id="323" r:id="rId20"/>
    <p:sldId id="276"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B6B3"/>
    <a:srgbClr val="D3CECC"/>
    <a:srgbClr val="D9D9D9"/>
    <a:srgbClr val="6F635F"/>
    <a:srgbClr val="928580"/>
    <a:srgbClr val="E7E8ED"/>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redný štýl 1 - zvýrazneni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Stredný štý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Bez štýlu, mriežka tabuľ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Stredný štý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Tmavý štý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Stredný štýl 3 - zvýraznenie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269D01E-BC32-4049-B463-5C60D7B0CCD2}" styleName="Štýl s motívom 2 - zvýrazneni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Štýl s motívom 2 - zvýrazneni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Štýl s motívom 1 - zvýrazneni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83" autoAdjust="0"/>
    <p:restoredTop sz="97266" autoAdjust="0"/>
  </p:normalViewPr>
  <p:slideViewPr>
    <p:cSldViewPr>
      <p:cViewPr>
        <p:scale>
          <a:sx n="121" d="100"/>
          <a:sy n="121" d="100"/>
        </p:scale>
        <p:origin x="-1356"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openxmlformats.org/officeDocument/2006/relationships/image" Target="../media/image16.jpeg"/><Relationship Id="rId1" Type="http://schemas.openxmlformats.org/officeDocument/2006/relationships/image" Target="../media/image15.png"/></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openxmlformats.org/officeDocument/2006/relationships/image" Target="../media/image16.jpeg"/><Relationship Id="rId1" Type="http://schemas.openxmlformats.org/officeDocument/2006/relationships/image" Target="../media/image15.png"/></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openxmlformats.org/officeDocument/2006/relationships/image" Target="../media/image16.jpeg"/><Relationship Id="rId1" Type="http://schemas.openxmlformats.org/officeDocument/2006/relationships/image" Target="../media/image15.png"/></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openxmlformats.org/officeDocument/2006/relationships/image" Target="../media/image16.jpeg"/><Relationship Id="rId1" Type="http://schemas.openxmlformats.org/officeDocument/2006/relationships/image" Target="../media/image15.png"/></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260869565217461"/>
          <c:y val="6.0773480662983444E-2"/>
          <c:w val="0.72010869565217606"/>
          <c:h val="0.88950276243093751"/>
        </c:manualLayout>
      </c:layout>
      <c:barChart>
        <c:barDir val="bar"/>
        <c:grouping val="clustered"/>
        <c:varyColors val="0"/>
        <c:ser>
          <c:idx val="2"/>
          <c:order val="0"/>
          <c:tx>
            <c:strRef>
              <c:f>Sheet1!$A$2</c:f>
              <c:strCache>
                <c:ptCount val="1"/>
                <c:pt idx="0">
                  <c:v>Celková spontánna znalosť</c:v>
                </c:pt>
              </c:strCache>
            </c:strRef>
          </c:tx>
          <c:spPr>
            <a:solidFill>
              <a:schemeClr val="hlink"/>
            </a:solidFill>
            <a:ln w="25177">
              <a:noFill/>
            </a:ln>
          </c:spPr>
          <c:invertIfNegative val="0"/>
          <c:dLbls>
            <c:numFmt formatCode="0.0&quot;%&quot;" sourceLinked="0"/>
            <c:spPr>
              <a:noFill/>
              <a:ln w="25177">
                <a:noFill/>
              </a:ln>
            </c:spPr>
            <c:txPr>
              <a:bodyPr/>
              <a:lstStyle/>
              <a:p>
                <a:pPr>
                  <a:defRPr sz="900" b="0" i="0" u="none" strike="noStrike" baseline="0">
                    <a:solidFill>
                      <a:schemeClr val="tx1"/>
                    </a:solidFill>
                    <a:latin typeface="Arial"/>
                    <a:ea typeface="Arial"/>
                    <a:cs typeface="Arial"/>
                  </a:defRPr>
                </a:pPr>
                <a:endParaRPr lang="sk-SK"/>
              </a:p>
            </c:txPr>
            <c:showLegendKey val="0"/>
            <c:showVal val="1"/>
            <c:showCatName val="0"/>
            <c:showSerName val="0"/>
            <c:showPercent val="0"/>
            <c:showBubbleSize val="0"/>
            <c:showLeaderLines val="0"/>
          </c:dLbls>
          <c:cat>
            <c:strRef>
              <c:f>Sheet1!$B$1:$G$1</c:f>
              <c:strCache>
                <c:ptCount val="6"/>
                <c:pt idx="0">
                  <c:v>do 1000 obyv.</c:v>
                </c:pt>
                <c:pt idx="1">
                  <c:v>do 5 tis. obyv.</c:v>
                </c:pt>
                <c:pt idx="2">
                  <c:v>do 20 tis. obyv.</c:v>
                </c:pt>
                <c:pt idx="3">
                  <c:v>do 50 tis. obyv.</c:v>
                </c:pt>
                <c:pt idx="4">
                  <c:v>do 100 tis. obyv.</c:v>
                </c:pt>
                <c:pt idx="5">
                  <c:v>nad 100 tis. obyv.</c:v>
                </c:pt>
              </c:strCache>
            </c:strRef>
          </c:cat>
          <c:val>
            <c:numRef>
              <c:f>Sheet1!$B$2:$G$2</c:f>
              <c:numCache>
                <c:formatCode>General</c:formatCode>
                <c:ptCount val="6"/>
                <c:pt idx="0">
                  <c:v>14.25000006691714</c:v>
                </c:pt>
                <c:pt idx="1">
                  <c:v>24.750000508882433</c:v>
                </c:pt>
                <c:pt idx="2">
                  <c:v>17.500006507321803</c:v>
                </c:pt>
                <c:pt idx="3">
                  <c:v>17.499993364739829</c:v>
                </c:pt>
                <c:pt idx="4">
                  <c:v>12.999999035221565</c:v>
                </c:pt>
                <c:pt idx="5">
                  <c:v>13.00000051691714</c:v>
                </c:pt>
              </c:numCache>
            </c:numRef>
          </c:val>
        </c:ser>
        <c:dLbls>
          <c:showLegendKey val="0"/>
          <c:showVal val="1"/>
          <c:showCatName val="0"/>
          <c:showSerName val="0"/>
          <c:showPercent val="0"/>
          <c:showBubbleSize val="0"/>
        </c:dLbls>
        <c:gapWidth val="40"/>
        <c:axId val="38938880"/>
        <c:axId val="38966400"/>
      </c:barChart>
      <c:catAx>
        <c:axId val="38938880"/>
        <c:scaling>
          <c:orientation val="maxMin"/>
        </c:scaling>
        <c:delete val="0"/>
        <c:axPos val="l"/>
        <c:numFmt formatCode="General" sourceLinked="1"/>
        <c:majorTickMark val="out"/>
        <c:minorTickMark val="none"/>
        <c:tickLblPos val="nextTo"/>
        <c:spPr>
          <a:ln w="12589">
            <a:solidFill>
              <a:srgbClr val="C0C0C0"/>
            </a:solidFill>
            <a:prstDash val="solid"/>
          </a:ln>
        </c:spPr>
        <c:txPr>
          <a:bodyPr rot="0" vert="horz"/>
          <a:lstStyle/>
          <a:p>
            <a:pPr>
              <a:defRPr sz="900" b="0" i="0" u="none" strike="noStrike" baseline="0">
                <a:solidFill>
                  <a:schemeClr val="tx1"/>
                </a:solidFill>
                <a:latin typeface="Arial"/>
                <a:ea typeface="Arial"/>
                <a:cs typeface="Arial"/>
              </a:defRPr>
            </a:pPr>
            <a:endParaRPr lang="sk-SK"/>
          </a:p>
        </c:txPr>
        <c:crossAx val="38966400"/>
        <c:crosses val="autoZero"/>
        <c:auto val="1"/>
        <c:lblAlgn val="ctr"/>
        <c:lblOffset val="100"/>
        <c:tickLblSkip val="1"/>
        <c:tickMarkSkip val="1"/>
        <c:noMultiLvlLbl val="0"/>
      </c:catAx>
      <c:valAx>
        <c:axId val="38966400"/>
        <c:scaling>
          <c:orientation val="minMax"/>
          <c:max val="100"/>
          <c:min val="0"/>
        </c:scaling>
        <c:delete val="0"/>
        <c:axPos val="t"/>
        <c:numFmt formatCode="General" sourceLinked="1"/>
        <c:majorTickMark val="none"/>
        <c:minorTickMark val="none"/>
        <c:tickLblPos val="none"/>
        <c:spPr>
          <a:ln w="9441">
            <a:noFill/>
          </a:ln>
        </c:spPr>
        <c:crossAx val="38938880"/>
        <c:crosses val="autoZero"/>
        <c:crossBetween val="between"/>
        <c:majorUnit val="25"/>
      </c:valAx>
      <c:spPr>
        <a:noFill/>
        <a:ln w="25177">
          <a:noFill/>
        </a:ln>
      </c:spPr>
    </c:plotArea>
    <c:plotVisOnly val="1"/>
    <c:dispBlanksAs val="gap"/>
    <c:showDLblsOverMax val="0"/>
  </c:chart>
  <c:spPr>
    <a:noFill/>
    <a:ln>
      <a:noFill/>
    </a:ln>
  </c:spPr>
  <c:txPr>
    <a:bodyPr/>
    <a:lstStyle/>
    <a:p>
      <a:pPr>
        <a:defRPr sz="991" b="0" i="0" u="none" strike="noStrike" baseline="0">
          <a:solidFill>
            <a:schemeClr val="tx1"/>
          </a:solidFill>
          <a:latin typeface="Tahoma"/>
          <a:ea typeface="Tahoma"/>
          <a:cs typeface="Tahoma"/>
        </a:defRPr>
      </a:pPr>
      <a:endParaRPr lang="sk-SK"/>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28228863116988"/>
          <c:y val="3.273809523809524E-2"/>
          <c:w val="0.71492588812302704"/>
          <c:h val="0.56875884343312511"/>
        </c:manualLayout>
      </c:layout>
      <c:barChart>
        <c:barDir val="col"/>
        <c:grouping val="percentStacked"/>
        <c:varyColors val="0"/>
        <c:ser>
          <c:idx val="4"/>
          <c:order val="0"/>
          <c:tx>
            <c:strRef>
              <c:f>Hárok1!$A$6</c:f>
              <c:strCache>
                <c:ptCount val="1"/>
                <c:pt idx="0">
                  <c:v>Nenavštevujem tieto zariadenia</c:v>
                </c:pt>
              </c:strCache>
            </c:strRef>
          </c:tx>
          <c:spPr>
            <a:solidFill>
              <a:schemeClr val="bg1">
                <a:lumMod val="65000"/>
              </a:schemeClr>
            </a:solidFill>
          </c:spPr>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Hárok1!$B$6</c:f>
              <c:numCache>
                <c:formatCode>General</c:formatCode>
                <c:ptCount val="1"/>
                <c:pt idx="0">
                  <c:v>14.297997219462163</c:v>
                </c:pt>
              </c:numCache>
            </c:numRef>
          </c:val>
        </c:ser>
        <c:ser>
          <c:idx val="3"/>
          <c:order val="1"/>
          <c:tx>
            <c:strRef>
              <c:f>Hárok1!$A$5</c:f>
              <c:strCache>
                <c:ptCount val="1"/>
                <c:pt idx="0">
                  <c:v>Nikdy alebo takmer nikdy </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Hárok1!$B$5</c:f>
              <c:numCache>
                <c:formatCode>General</c:formatCode>
                <c:ptCount val="1"/>
                <c:pt idx="0">
                  <c:v>9.6205213781291974</c:v>
                </c:pt>
              </c:numCache>
            </c:numRef>
          </c:val>
        </c:ser>
        <c:ser>
          <c:idx val="2"/>
          <c:order val="2"/>
          <c:tx>
            <c:strRef>
              <c:f>Hárok1!$A$4</c:f>
              <c:strCache>
                <c:ptCount val="1"/>
                <c:pt idx="0">
                  <c:v>Občas </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Hárok1!$B$4</c:f>
              <c:numCache>
                <c:formatCode>General</c:formatCode>
                <c:ptCount val="1"/>
                <c:pt idx="0">
                  <c:v>35.33553689170423</c:v>
                </c:pt>
              </c:numCache>
            </c:numRef>
          </c:val>
        </c:ser>
        <c:ser>
          <c:idx val="1"/>
          <c:order val="3"/>
          <c:tx>
            <c:strRef>
              <c:f>Hárok1!$A$3</c:f>
              <c:strCache>
                <c:ptCount val="1"/>
                <c:pt idx="0">
                  <c:v>Vo väčšine prípadov </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Hárok1!$B$3</c:f>
              <c:numCache>
                <c:formatCode>General</c:formatCode>
                <c:ptCount val="1"/>
                <c:pt idx="0">
                  <c:v>33.472243243085117</c:v>
                </c:pt>
              </c:numCache>
            </c:numRef>
          </c:val>
        </c:ser>
        <c:ser>
          <c:idx val="0"/>
          <c:order val="4"/>
          <c:tx>
            <c:strRef>
              <c:f>Hárok1!$A$2</c:f>
              <c:strCache>
                <c:ptCount val="1"/>
                <c:pt idx="0">
                  <c:v>Vždy alebo takmer vždy</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Hárok1!$B$2</c:f>
              <c:numCache>
                <c:formatCode>General</c:formatCode>
                <c:ptCount val="1"/>
                <c:pt idx="0">
                  <c:v>7.2737012676192174</c:v>
                </c:pt>
              </c:numCache>
            </c:numRef>
          </c:val>
        </c:ser>
        <c:dLbls>
          <c:showLegendKey val="0"/>
          <c:showVal val="1"/>
          <c:showCatName val="0"/>
          <c:showSerName val="0"/>
          <c:showPercent val="0"/>
          <c:showBubbleSize val="0"/>
        </c:dLbls>
        <c:gapWidth val="100"/>
        <c:overlap val="100"/>
        <c:axId val="92274048"/>
        <c:axId val="92628096"/>
      </c:barChart>
      <c:catAx>
        <c:axId val="92274048"/>
        <c:scaling>
          <c:orientation val="minMax"/>
        </c:scaling>
        <c:delete val="0"/>
        <c:axPos val="b"/>
        <c:majorTickMark val="out"/>
        <c:minorTickMark val="none"/>
        <c:tickLblPos val="nextTo"/>
        <c:crossAx val="92628096"/>
        <c:crosses val="autoZero"/>
        <c:auto val="1"/>
        <c:lblAlgn val="ctr"/>
        <c:lblOffset val="100"/>
        <c:noMultiLvlLbl val="0"/>
      </c:catAx>
      <c:valAx>
        <c:axId val="92628096"/>
        <c:scaling>
          <c:orientation val="minMax"/>
        </c:scaling>
        <c:delete val="0"/>
        <c:axPos val="l"/>
        <c:numFmt formatCode="0%" sourceLinked="1"/>
        <c:majorTickMark val="out"/>
        <c:minorTickMark val="none"/>
        <c:tickLblPos val="nextTo"/>
        <c:txPr>
          <a:bodyPr/>
          <a:lstStyle/>
          <a:p>
            <a:pPr>
              <a:defRPr sz="800"/>
            </a:pPr>
            <a:endParaRPr lang="sk-SK"/>
          </a:p>
        </c:txPr>
        <c:crossAx val="92274048"/>
        <c:crosses val="autoZero"/>
        <c:crossBetween val="between"/>
        <c:majorUnit val="0.2"/>
      </c:valAx>
    </c:plotArea>
    <c:legend>
      <c:legendPos val="b"/>
      <c:layout>
        <c:manualLayout>
          <c:xMode val="edge"/>
          <c:yMode val="edge"/>
          <c:x val="8.2426416956899173E-2"/>
          <c:y val="0.69054058559680553"/>
          <c:w val="0.81312687042472009"/>
          <c:h val="0.24857279274555732"/>
        </c:manualLayout>
      </c:layout>
      <c:overlay val="0"/>
    </c:legend>
    <c:plotVisOnly val="1"/>
    <c:dispBlanksAs val="zero"/>
    <c:showDLblsOverMax val="0"/>
  </c:chart>
  <c:txPr>
    <a:bodyPr/>
    <a:lstStyle/>
    <a:p>
      <a:pPr>
        <a:defRPr sz="1000"/>
      </a:pPr>
      <a:endParaRPr lang="sk-SK"/>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328330206378979"/>
          <c:y val="6.0491493383742934E-2"/>
          <c:w val="0.70168855534709262"/>
          <c:h val="0.94139886578449905"/>
        </c:manualLayout>
      </c:layout>
      <c:barChart>
        <c:barDir val="bar"/>
        <c:grouping val="percentStacked"/>
        <c:varyColors val="0"/>
        <c:ser>
          <c:idx val="0"/>
          <c:order val="0"/>
          <c:tx>
            <c:strRef>
              <c:f>Sheet1!$B$1</c:f>
              <c:strCache>
                <c:ptCount val="1"/>
                <c:pt idx="0">
                  <c:v>Vždy alebo takmer vždy</c:v>
                </c:pt>
              </c:strCache>
            </c:strRef>
          </c:tx>
          <c:spPr>
            <a:blipFill dpi="0" rotWithShape="0">
              <a:blip xmlns:r="http://schemas.openxmlformats.org/officeDocument/2006/relationships" r:embed="rId1"/>
              <a:srcRect/>
              <a:stretch>
                <a:fillRect/>
              </a:stretch>
            </a:blipFill>
            <a:ln w="25195">
              <a:noFill/>
            </a:ln>
          </c:spPr>
          <c:invertIfNegative val="0"/>
          <c:pictureOptions>
            <c:pictureFormat val="stretch"/>
          </c:pictureOptions>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Sheet1!$B$2:$B$27</c:f>
              <c:numCache>
                <c:formatCode>General</c:formatCode>
                <c:ptCount val="23"/>
                <c:pt idx="0">
                  <c:v>6.2428000170185163</c:v>
                </c:pt>
                <c:pt idx="1">
                  <c:v>6.4039865872351776</c:v>
                </c:pt>
                <c:pt idx="2">
                  <c:v>8.2812518134877244</c:v>
                </c:pt>
                <c:pt idx="3">
                  <c:v>8.7400132287098273</c:v>
                </c:pt>
                <c:pt idx="5">
                  <c:v>6.7600233988872116</c:v>
                </c:pt>
                <c:pt idx="6">
                  <c:v>7.7478655258419904</c:v>
                </c:pt>
                <c:pt idx="8">
                  <c:v>5.0214232053243997</c:v>
                </c:pt>
                <c:pt idx="9">
                  <c:v>6.1855648275765409</c:v>
                </c:pt>
                <c:pt idx="10">
                  <c:v>8.5447455847349651</c:v>
                </c:pt>
                <c:pt idx="11">
                  <c:v>6.7424420220489685</c:v>
                </c:pt>
                <c:pt idx="12">
                  <c:v>9.9427125611587268</c:v>
                </c:pt>
                <c:pt idx="15">
                  <c:v>4.3361356941663454</c:v>
                </c:pt>
                <c:pt idx="16">
                  <c:v>9.1776449765390424</c:v>
                </c:pt>
                <c:pt idx="17">
                  <c:v>12.620424923723512</c:v>
                </c:pt>
                <c:pt idx="18">
                  <c:v>2.7878129697915508</c:v>
                </c:pt>
                <c:pt idx="19">
                  <c:v>11.143255243057867</c:v>
                </c:pt>
                <c:pt idx="20">
                  <c:v>4.7017610914486365</c:v>
                </c:pt>
                <c:pt idx="21">
                  <c:v>9.2441396206793112</c:v>
                </c:pt>
                <c:pt idx="22">
                  <c:v>4.3072514513751896</c:v>
                </c:pt>
              </c:numCache>
            </c:numRef>
          </c:val>
        </c:ser>
        <c:ser>
          <c:idx val="1"/>
          <c:order val="1"/>
          <c:tx>
            <c:strRef>
              <c:f>Sheet1!$C$1</c:f>
              <c:strCache>
                <c:ptCount val="1"/>
                <c:pt idx="0">
                  <c:v>Vo väčšine prípadov </c:v>
                </c:pt>
              </c:strCache>
            </c:strRef>
          </c:tx>
          <c:spPr>
            <a:blipFill dpi="0" rotWithShape="0">
              <a:blip xmlns:r="http://schemas.openxmlformats.org/officeDocument/2006/relationships" r:embed="rId2"/>
              <a:srcRect/>
              <a:stretch>
                <a:fillRect/>
              </a:stretch>
            </a:blipFill>
            <a:ln w="25195">
              <a:noFill/>
            </a:ln>
          </c:spPr>
          <c:invertIfNegative val="0"/>
          <c:pictureOptions>
            <c:pictureFormat val="stretch"/>
          </c:pictureOptions>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Sheet1!$C$2:$C$27</c:f>
              <c:numCache>
                <c:formatCode>General</c:formatCode>
                <c:ptCount val="23"/>
                <c:pt idx="0">
                  <c:v>16.604223871374916</c:v>
                </c:pt>
                <c:pt idx="1">
                  <c:v>33.194506141280065</c:v>
                </c:pt>
                <c:pt idx="2">
                  <c:v>44.936578900369753</c:v>
                </c:pt>
                <c:pt idx="3">
                  <c:v>38.806123735352493</c:v>
                </c:pt>
                <c:pt idx="5">
                  <c:v>38.673277073385577</c:v>
                </c:pt>
                <c:pt idx="6">
                  <c:v>28.671288212214368</c:v>
                </c:pt>
                <c:pt idx="8">
                  <c:v>28.831616038099529</c:v>
                </c:pt>
                <c:pt idx="9">
                  <c:v>34.266582245056306</c:v>
                </c:pt>
                <c:pt idx="10">
                  <c:v>37.326589879889937</c:v>
                </c:pt>
                <c:pt idx="11">
                  <c:v>36.99183727213191</c:v>
                </c:pt>
                <c:pt idx="12">
                  <c:v>28.478050361808613</c:v>
                </c:pt>
                <c:pt idx="13">
                  <c:v>35.869552643162727</c:v>
                </c:pt>
                <c:pt idx="15">
                  <c:v>24.740592502793913</c:v>
                </c:pt>
                <c:pt idx="16">
                  <c:v>31.881159464360096</c:v>
                </c:pt>
                <c:pt idx="17">
                  <c:v>27.202105120148442</c:v>
                </c:pt>
                <c:pt idx="18">
                  <c:v>34.391870890963787</c:v>
                </c:pt>
                <c:pt idx="19">
                  <c:v>45.78707587410527</c:v>
                </c:pt>
                <c:pt idx="20">
                  <c:v>36.090739132371191</c:v>
                </c:pt>
                <c:pt idx="21">
                  <c:v>30.312395776825898</c:v>
                </c:pt>
                <c:pt idx="22">
                  <c:v>36.4177218452703</c:v>
                </c:pt>
              </c:numCache>
            </c:numRef>
          </c:val>
        </c:ser>
        <c:ser>
          <c:idx val="2"/>
          <c:order val="2"/>
          <c:tx>
            <c:strRef>
              <c:f>Sheet1!$D$1</c:f>
              <c:strCache>
                <c:ptCount val="1"/>
                <c:pt idx="0">
                  <c:v>Občas </c:v>
                </c:pt>
              </c:strCache>
            </c:strRef>
          </c:tx>
          <c:spPr>
            <a:solidFill>
              <a:schemeClr val="hlink"/>
            </a:solidFill>
            <a:ln w="25195">
              <a:noFill/>
            </a:ln>
          </c:spPr>
          <c:invertIfNegative val="0"/>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Sheet1!$D$2:$D$27</c:f>
              <c:numCache>
                <c:formatCode>General</c:formatCode>
                <c:ptCount val="23"/>
                <c:pt idx="0">
                  <c:v>51.967600556627445</c:v>
                </c:pt>
                <c:pt idx="1">
                  <c:v>38.822655657533446</c:v>
                </c:pt>
                <c:pt idx="2">
                  <c:v>29.307948319594782</c:v>
                </c:pt>
                <c:pt idx="3">
                  <c:v>19.040169489676135</c:v>
                </c:pt>
                <c:pt idx="5">
                  <c:v>31.528736096123165</c:v>
                </c:pt>
                <c:pt idx="6">
                  <c:v>38.8495073882223</c:v>
                </c:pt>
                <c:pt idx="8">
                  <c:v>23.629890784351787</c:v>
                </c:pt>
                <c:pt idx="9">
                  <c:v>30.060553495439272</c:v>
                </c:pt>
                <c:pt idx="10">
                  <c:v>32.604550173408654</c:v>
                </c:pt>
                <c:pt idx="11">
                  <c:v>39.590985827709247</c:v>
                </c:pt>
                <c:pt idx="12">
                  <c:v>39.112641097128979</c:v>
                </c:pt>
                <c:pt idx="13">
                  <c:v>56.381315543112436</c:v>
                </c:pt>
                <c:pt idx="15">
                  <c:v>46.765956536075038</c:v>
                </c:pt>
                <c:pt idx="16">
                  <c:v>37.16924597270765</c:v>
                </c:pt>
                <c:pt idx="17">
                  <c:v>37.558134330425972</c:v>
                </c:pt>
                <c:pt idx="18">
                  <c:v>33.771167014517864</c:v>
                </c:pt>
                <c:pt idx="19">
                  <c:v>24.726155755257693</c:v>
                </c:pt>
                <c:pt idx="20">
                  <c:v>27.252903920077863</c:v>
                </c:pt>
                <c:pt idx="21">
                  <c:v>40.60918953689869</c:v>
                </c:pt>
                <c:pt idx="22">
                  <c:v>35.136488337193299</c:v>
                </c:pt>
              </c:numCache>
            </c:numRef>
          </c:val>
        </c:ser>
        <c:ser>
          <c:idx val="7"/>
          <c:order val="3"/>
          <c:tx>
            <c:strRef>
              <c:f>Sheet1!$E$1</c:f>
              <c:strCache>
                <c:ptCount val="1"/>
                <c:pt idx="0">
                  <c:v>Nikdy alebo takmer nikdy </c:v>
                </c:pt>
              </c:strCache>
            </c:strRef>
          </c:tx>
          <c:spPr>
            <a:solidFill>
              <a:schemeClr val="folHlink"/>
            </a:solidFill>
            <a:ln w="25195">
              <a:noFill/>
            </a:ln>
          </c:spPr>
          <c:invertIfNegative val="0"/>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Sheet1!$E$2:$E$27</c:f>
              <c:numCache>
                <c:formatCode>General</c:formatCode>
                <c:ptCount val="23"/>
                <c:pt idx="0">
                  <c:v>12.125861587827957</c:v>
                </c:pt>
                <c:pt idx="1">
                  <c:v>14.487638237019642</c:v>
                </c:pt>
                <c:pt idx="2">
                  <c:v>5.9662926051384666</c:v>
                </c:pt>
                <c:pt idx="3">
                  <c:v>2.5997891377767197</c:v>
                </c:pt>
                <c:pt idx="5">
                  <c:v>12.237914547953151</c:v>
                </c:pt>
                <c:pt idx="6">
                  <c:v>7.2044657791008797</c:v>
                </c:pt>
                <c:pt idx="8">
                  <c:v>9.0169953149684119</c:v>
                </c:pt>
                <c:pt idx="9">
                  <c:v>10.171867653811285</c:v>
                </c:pt>
                <c:pt idx="10">
                  <c:v>10.064126924917986</c:v>
                </c:pt>
                <c:pt idx="11">
                  <c:v>8.2207670041007184</c:v>
                </c:pt>
                <c:pt idx="12">
                  <c:v>18.451819926327378</c:v>
                </c:pt>
                <c:pt idx="15">
                  <c:v>13.259115289793462</c:v>
                </c:pt>
                <c:pt idx="16">
                  <c:v>8.6348202747746843</c:v>
                </c:pt>
                <c:pt idx="17">
                  <c:v>11.953526862881359</c:v>
                </c:pt>
                <c:pt idx="18">
                  <c:v>6.1823370388820269</c:v>
                </c:pt>
                <c:pt idx="19">
                  <c:v>9.4164772888685331</c:v>
                </c:pt>
                <c:pt idx="20">
                  <c:v>11.456537639900484</c:v>
                </c:pt>
                <c:pt idx="21">
                  <c:v>10.519500298811021</c:v>
                </c:pt>
                <c:pt idx="22">
                  <c:v>5.9216464271603835</c:v>
                </c:pt>
              </c:numCache>
            </c:numRef>
          </c:val>
        </c:ser>
        <c:ser>
          <c:idx val="3"/>
          <c:order val="4"/>
          <c:tx>
            <c:strRef>
              <c:f>Sheet1!$F$1</c:f>
              <c:strCache>
                <c:ptCount val="1"/>
                <c:pt idx="0">
                  <c:v>Nenavštevujem tieto zariadenia</c:v>
                </c:pt>
              </c:strCache>
            </c:strRef>
          </c:tx>
          <c:spPr>
            <a:solidFill>
              <a:srgbClr val="969696"/>
            </a:solidFill>
            <a:ln w="25195">
              <a:noFill/>
            </a:ln>
          </c:spPr>
          <c:invertIfNegative val="0"/>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Sheet1!$F$2:$F$27</c:f>
              <c:numCache>
                <c:formatCode>General</c:formatCode>
                <c:ptCount val="23"/>
                <c:pt idx="0">
                  <c:v>13.059513967151123</c:v>
                </c:pt>
                <c:pt idx="1">
                  <c:v>7.0912133769316421</c:v>
                </c:pt>
                <c:pt idx="2">
                  <c:v>11.507928361409258</c:v>
                </c:pt>
                <c:pt idx="3">
                  <c:v>30.813904408484841</c:v>
                </c:pt>
                <c:pt idx="5">
                  <c:v>10.800048883650959</c:v>
                </c:pt>
                <c:pt idx="6">
                  <c:v>17.526873094620413</c:v>
                </c:pt>
                <c:pt idx="8">
                  <c:v>33.500074657255922</c:v>
                </c:pt>
                <c:pt idx="9">
                  <c:v>19.315431778116544</c:v>
                </c:pt>
                <c:pt idx="10">
                  <c:v>11.459987437048436</c:v>
                </c:pt>
                <c:pt idx="11">
                  <c:v>8.4539678740091624</c:v>
                </c:pt>
                <c:pt idx="12">
                  <c:v>4.0147760535763082</c:v>
                </c:pt>
                <c:pt idx="13">
                  <c:v>7.7491318137248459</c:v>
                </c:pt>
                <c:pt idx="15">
                  <c:v>10.898199977171238</c:v>
                </c:pt>
                <c:pt idx="16">
                  <c:v>13.137129311618512</c:v>
                </c:pt>
                <c:pt idx="17">
                  <c:v>10.665808762820738</c:v>
                </c:pt>
                <c:pt idx="18">
                  <c:v>22.866812085844771</c:v>
                </c:pt>
                <c:pt idx="19">
                  <c:v>8.9270358387106032</c:v>
                </c:pt>
                <c:pt idx="20">
                  <c:v>20.498058216201805</c:v>
                </c:pt>
                <c:pt idx="21">
                  <c:v>9.3147747667851029</c:v>
                </c:pt>
                <c:pt idx="22">
                  <c:v>18.216891939000835</c:v>
                </c:pt>
              </c:numCache>
            </c:numRef>
          </c:val>
        </c:ser>
        <c:dLbls>
          <c:showLegendKey val="0"/>
          <c:showVal val="1"/>
          <c:showCatName val="0"/>
          <c:showSerName val="0"/>
          <c:showPercent val="0"/>
          <c:showBubbleSize val="0"/>
        </c:dLbls>
        <c:gapWidth val="50"/>
        <c:overlap val="100"/>
        <c:axId val="92712960"/>
        <c:axId val="92714496"/>
      </c:barChart>
      <c:catAx>
        <c:axId val="92712960"/>
        <c:scaling>
          <c:orientation val="maxMin"/>
        </c:scaling>
        <c:delete val="0"/>
        <c:axPos val="l"/>
        <c:majorGridlines>
          <c:spPr>
            <a:ln w="12598">
              <a:solidFill>
                <a:srgbClr val="C0C0C0"/>
              </a:solidFill>
              <a:prstDash val="solid"/>
            </a:ln>
          </c:spPr>
        </c:majorGridlines>
        <c:numFmt formatCode="General" sourceLinked="1"/>
        <c:majorTickMark val="out"/>
        <c:minorTickMark val="none"/>
        <c:tickLblPos val="nextTo"/>
        <c:spPr>
          <a:ln w="12598">
            <a:solidFill>
              <a:srgbClr val="C0C0C0"/>
            </a:solidFill>
            <a:prstDash val="solid"/>
          </a:ln>
        </c:spPr>
        <c:txPr>
          <a:bodyPr rot="0" vert="horz"/>
          <a:lstStyle/>
          <a:p>
            <a:pPr>
              <a:defRPr>
                <a:solidFill>
                  <a:schemeClr val="tx1"/>
                </a:solidFill>
              </a:defRPr>
            </a:pPr>
            <a:endParaRPr lang="sk-SK"/>
          </a:p>
        </c:txPr>
        <c:crossAx val="92714496"/>
        <c:crosses val="autoZero"/>
        <c:auto val="1"/>
        <c:lblAlgn val="ctr"/>
        <c:lblOffset val="100"/>
        <c:tickLblSkip val="1"/>
        <c:tickMarkSkip val="1"/>
        <c:noMultiLvlLbl val="0"/>
      </c:catAx>
      <c:valAx>
        <c:axId val="92714496"/>
        <c:scaling>
          <c:orientation val="minMax"/>
        </c:scaling>
        <c:delete val="0"/>
        <c:axPos val="t"/>
        <c:numFmt formatCode="0%" sourceLinked="1"/>
        <c:majorTickMark val="out"/>
        <c:minorTickMark val="none"/>
        <c:tickLblPos val="nextTo"/>
        <c:spPr>
          <a:ln w="12598">
            <a:solidFill>
              <a:srgbClr val="C0C0C0"/>
            </a:solidFill>
            <a:prstDash val="solid"/>
          </a:ln>
        </c:spPr>
        <c:txPr>
          <a:bodyPr rot="0" vert="horz"/>
          <a:lstStyle/>
          <a:p>
            <a:pPr>
              <a:defRPr sz="800">
                <a:solidFill>
                  <a:schemeClr val="tx1"/>
                </a:solidFill>
              </a:defRPr>
            </a:pPr>
            <a:endParaRPr lang="sk-SK"/>
          </a:p>
        </c:txPr>
        <c:crossAx val="92712960"/>
        <c:crosses val="autoZero"/>
        <c:crossBetween val="between"/>
        <c:majorUnit val="0.2"/>
      </c:valAx>
      <c:spPr>
        <a:noFill/>
        <a:ln w="25195">
          <a:noFill/>
        </a:ln>
      </c:spPr>
    </c:plotArea>
    <c:plotVisOnly val="1"/>
    <c:dispBlanksAs val="gap"/>
    <c:showDLblsOverMax val="0"/>
  </c:chart>
  <c:spPr>
    <a:noFill/>
    <a:ln>
      <a:noFill/>
    </a:ln>
  </c:spPr>
  <c:txPr>
    <a:bodyPr/>
    <a:lstStyle/>
    <a:p>
      <a:pPr>
        <a:defRPr sz="1000" b="0" i="0" u="none" strike="noStrike" baseline="0">
          <a:solidFill>
            <a:schemeClr val="bg1"/>
          </a:solidFill>
          <a:latin typeface="+mn-lt"/>
          <a:ea typeface="Tahoma"/>
          <a:cs typeface="Tahoma"/>
        </a:defRPr>
      </a:pPr>
      <a:endParaRPr lang="sk-SK"/>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28228863116988"/>
          <c:y val="3.273809523809524E-2"/>
          <c:w val="0.71492588812302704"/>
          <c:h val="0.56875884343312511"/>
        </c:manualLayout>
      </c:layout>
      <c:barChart>
        <c:barDir val="col"/>
        <c:grouping val="percentStacked"/>
        <c:varyColors val="0"/>
        <c:ser>
          <c:idx val="3"/>
          <c:order val="0"/>
          <c:tx>
            <c:strRef>
              <c:f>Hárok1!$A$5</c:f>
              <c:strCache>
                <c:ptCount val="1"/>
                <c:pt idx="0">
                  <c:v>Nikdy alebo takmer nikdy </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Hárok1!$B$5</c:f>
              <c:numCache>
                <c:formatCode>General</c:formatCode>
                <c:ptCount val="1"/>
                <c:pt idx="0">
                  <c:v>9.7460193770632486</c:v>
                </c:pt>
              </c:numCache>
            </c:numRef>
          </c:val>
        </c:ser>
        <c:ser>
          <c:idx val="2"/>
          <c:order val="1"/>
          <c:tx>
            <c:strRef>
              <c:f>Hárok1!$A$4</c:f>
              <c:strCache>
                <c:ptCount val="1"/>
                <c:pt idx="0">
                  <c:v>Občas </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Hárok1!$B$4</c:f>
              <c:numCache>
                <c:formatCode>General</c:formatCode>
                <c:ptCount val="1"/>
                <c:pt idx="0">
                  <c:v>27.764876109523978</c:v>
                </c:pt>
              </c:numCache>
            </c:numRef>
          </c:val>
        </c:ser>
        <c:ser>
          <c:idx val="1"/>
          <c:order val="2"/>
          <c:tx>
            <c:strRef>
              <c:f>Hárok1!$A$3</c:f>
              <c:strCache>
                <c:ptCount val="1"/>
                <c:pt idx="0">
                  <c:v>Vo väčšine prípadov </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Hárok1!$B$3</c:f>
              <c:numCache>
                <c:formatCode>General</c:formatCode>
                <c:ptCount val="1"/>
                <c:pt idx="0">
                  <c:v>44.50396570603872</c:v>
                </c:pt>
              </c:numCache>
            </c:numRef>
          </c:val>
        </c:ser>
        <c:ser>
          <c:idx val="0"/>
          <c:order val="3"/>
          <c:tx>
            <c:strRef>
              <c:f>Hárok1!$A$2</c:f>
              <c:strCache>
                <c:ptCount val="1"/>
                <c:pt idx="0">
                  <c:v>Vždy alebo takmer vždy</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Hárok1!$B$2</c:f>
              <c:numCache>
                <c:formatCode>General</c:formatCode>
                <c:ptCount val="1"/>
                <c:pt idx="0">
                  <c:v>17.985138807373971</c:v>
                </c:pt>
              </c:numCache>
            </c:numRef>
          </c:val>
        </c:ser>
        <c:dLbls>
          <c:showLegendKey val="0"/>
          <c:showVal val="1"/>
          <c:showCatName val="0"/>
          <c:showSerName val="0"/>
          <c:showPercent val="0"/>
          <c:showBubbleSize val="0"/>
        </c:dLbls>
        <c:gapWidth val="100"/>
        <c:overlap val="100"/>
        <c:axId val="93288704"/>
        <c:axId val="93306880"/>
      </c:barChart>
      <c:catAx>
        <c:axId val="93288704"/>
        <c:scaling>
          <c:orientation val="minMax"/>
        </c:scaling>
        <c:delete val="0"/>
        <c:axPos val="b"/>
        <c:majorTickMark val="out"/>
        <c:minorTickMark val="none"/>
        <c:tickLblPos val="nextTo"/>
        <c:crossAx val="93306880"/>
        <c:crosses val="autoZero"/>
        <c:auto val="1"/>
        <c:lblAlgn val="ctr"/>
        <c:lblOffset val="100"/>
        <c:noMultiLvlLbl val="0"/>
      </c:catAx>
      <c:valAx>
        <c:axId val="93306880"/>
        <c:scaling>
          <c:orientation val="minMax"/>
        </c:scaling>
        <c:delete val="0"/>
        <c:axPos val="l"/>
        <c:numFmt formatCode="0%" sourceLinked="1"/>
        <c:majorTickMark val="out"/>
        <c:minorTickMark val="none"/>
        <c:tickLblPos val="nextTo"/>
        <c:txPr>
          <a:bodyPr/>
          <a:lstStyle/>
          <a:p>
            <a:pPr>
              <a:defRPr sz="800"/>
            </a:pPr>
            <a:endParaRPr lang="sk-SK"/>
          </a:p>
        </c:txPr>
        <c:crossAx val="93288704"/>
        <c:crosses val="autoZero"/>
        <c:crossBetween val="between"/>
        <c:majorUnit val="0.2"/>
      </c:valAx>
    </c:plotArea>
    <c:legend>
      <c:legendPos val="b"/>
      <c:layout>
        <c:manualLayout>
          <c:xMode val="edge"/>
          <c:yMode val="edge"/>
          <c:x val="7.9492387972925446E-2"/>
          <c:y val="0.72651904384904575"/>
          <c:w val="0.78303059884150761"/>
          <c:h val="0.24580521903384656"/>
        </c:manualLayout>
      </c:layout>
      <c:overlay val="0"/>
    </c:legend>
    <c:plotVisOnly val="1"/>
    <c:dispBlanksAs val="zero"/>
    <c:showDLblsOverMax val="0"/>
  </c:chart>
  <c:txPr>
    <a:bodyPr/>
    <a:lstStyle/>
    <a:p>
      <a:pPr>
        <a:defRPr sz="1000"/>
      </a:pPr>
      <a:endParaRPr lang="sk-SK"/>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328330206378979"/>
          <c:y val="6.0491493383742934E-2"/>
          <c:w val="0.70168855534709262"/>
          <c:h val="0.94139886578449905"/>
        </c:manualLayout>
      </c:layout>
      <c:barChart>
        <c:barDir val="bar"/>
        <c:grouping val="percentStacked"/>
        <c:varyColors val="0"/>
        <c:ser>
          <c:idx val="0"/>
          <c:order val="0"/>
          <c:tx>
            <c:strRef>
              <c:f>Sheet1!$B$1</c:f>
              <c:strCache>
                <c:ptCount val="1"/>
                <c:pt idx="0">
                  <c:v>Vždy alebo takmer vždy</c:v>
                </c:pt>
              </c:strCache>
            </c:strRef>
          </c:tx>
          <c:spPr>
            <a:blipFill dpi="0" rotWithShape="0">
              <a:blip xmlns:r="http://schemas.openxmlformats.org/officeDocument/2006/relationships" r:embed="rId1"/>
              <a:srcRect/>
              <a:stretch>
                <a:fillRect/>
              </a:stretch>
            </a:blipFill>
            <a:ln w="25195">
              <a:noFill/>
            </a:ln>
          </c:spPr>
          <c:invertIfNegative val="0"/>
          <c:pictureOptions>
            <c:pictureFormat val="stretch"/>
          </c:pictureOptions>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Sheet1!$B$2:$B$27</c:f>
              <c:numCache>
                <c:formatCode>General</c:formatCode>
                <c:ptCount val="23"/>
                <c:pt idx="0">
                  <c:v>15.646910986711852</c:v>
                </c:pt>
                <c:pt idx="1">
                  <c:v>16.476815285038676</c:v>
                </c:pt>
                <c:pt idx="2">
                  <c:v>19.924625493250151</c:v>
                </c:pt>
                <c:pt idx="3">
                  <c:v>20.877221579021363</c:v>
                </c:pt>
                <c:pt idx="5">
                  <c:v>20.404966876040437</c:v>
                </c:pt>
                <c:pt idx="6">
                  <c:v>15.751451021606297</c:v>
                </c:pt>
                <c:pt idx="8">
                  <c:v>11.869859344002316</c:v>
                </c:pt>
                <c:pt idx="9">
                  <c:v>23.872567645414204</c:v>
                </c:pt>
                <c:pt idx="10">
                  <c:v>17.434987906089887</c:v>
                </c:pt>
                <c:pt idx="11">
                  <c:v>19.73817055267952</c:v>
                </c:pt>
                <c:pt idx="12">
                  <c:v>26.199845832046208</c:v>
                </c:pt>
                <c:pt idx="13">
                  <c:v>21.847601028460819</c:v>
                </c:pt>
                <c:pt idx="15">
                  <c:v>15.078104225591497</c:v>
                </c:pt>
                <c:pt idx="16">
                  <c:v>21.1105266035981</c:v>
                </c:pt>
                <c:pt idx="17">
                  <c:v>17.308872695863794</c:v>
                </c:pt>
                <c:pt idx="18">
                  <c:v>8.1386314725251676</c:v>
                </c:pt>
                <c:pt idx="19">
                  <c:v>23.519897694924094</c:v>
                </c:pt>
                <c:pt idx="20">
                  <c:v>22.718499003402414</c:v>
                </c:pt>
                <c:pt idx="21">
                  <c:v>21.195870765105969</c:v>
                </c:pt>
                <c:pt idx="22">
                  <c:v>15.133021405591144</c:v>
                </c:pt>
              </c:numCache>
            </c:numRef>
          </c:val>
        </c:ser>
        <c:ser>
          <c:idx val="1"/>
          <c:order val="1"/>
          <c:tx>
            <c:strRef>
              <c:f>Sheet1!$C$1</c:f>
              <c:strCache>
                <c:ptCount val="1"/>
                <c:pt idx="0">
                  <c:v>Vo väčšine prípadov </c:v>
                </c:pt>
              </c:strCache>
            </c:strRef>
          </c:tx>
          <c:spPr>
            <a:blipFill dpi="0" rotWithShape="0">
              <a:blip xmlns:r="http://schemas.openxmlformats.org/officeDocument/2006/relationships" r:embed="rId2"/>
              <a:srcRect/>
              <a:stretch>
                <a:fillRect/>
              </a:stretch>
            </a:blipFill>
            <a:ln w="25195">
              <a:noFill/>
            </a:ln>
          </c:spPr>
          <c:invertIfNegative val="0"/>
          <c:pictureOptions>
            <c:pictureFormat val="stretch"/>
          </c:pictureOptions>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Sheet1!$C$2:$C$27</c:f>
              <c:numCache>
                <c:formatCode>General</c:formatCode>
                <c:ptCount val="23"/>
                <c:pt idx="0">
                  <c:v>38.872855708567478</c:v>
                </c:pt>
                <c:pt idx="1">
                  <c:v>48.952225572690672</c:v>
                </c:pt>
                <c:pt idx="2">
                  <c:v>46.869320278951641</c:v>
                </c:pt>
                <c:pt idx="3">
                  <c:v>40.031492501626872</c:v>
                </c:pt>
                <c:pt idx="5">
                  <c:v>40.838078463452007</c:v>
                </c:pt>
                <c:pt idx="6">
                  <c:v>47.88786213396974</c:v>
                </c:pt>
                <c:pt idx="8">
                  <c:v>35.467892142442864</c:v>
                </c:pt>
                <c:pt idx="9">
                  <c:v>44.13118456510697</c:v>
                </c:pt>
                <c:pt idx="10">
                  <c:v>48.950980040168758</c:v>
                </c:pt>
                <c:pt idx="11">
                  <c:v>40.873186985224827</c:v>
                </c:pt>
                <c:pt idx="12">
                  <c:v>36.963615354113209</c:v>
                </c:pt>
                <c:pt idx="13">
                  <c:v>45.566851930559658</c:v>
                </c:pt>
                <c:pt idx="15">
                  <c:v>30.301134747873686</c:v>
                </c:pt>
                <c:pt idx="16">
                  <c:v>46.900648630571332</c:v>
                </c:pt>
                <c:pt idx="17">
                  <c:v>44.778255004235717</c:v>
                </c:pt>
                <c:pt idx="18">
                  <c:v>53.441734035008373</c:v>
                </c:pt>
                <c:pt idx="19">
                  <c:v>39.262673424898047</c:v>
                </c:pt>
                <c:pt idx="20">
                  <c:v>45.327477475089253</c:v>
                </c:pt>
                <c:pt idx="21">
                  <c:v>46.100105225400192</c:v>
                </c:pt>
                <c:pt idx="22">
                  <c:v>49.157544230430339</c:v>
                </c:pt>
              </c:numCache>
            </c:numRef>
          </c:val>
        </c:ser>
        <c:ser>
          <c:idx val="2"/>
          <c:order val="2"/>
          <c:tx>
            <c:strRef>
              <c:f>Sheet1!$D$1</c:f>
              <c:strCache>
                <c:ptCount val="1"/>
                <c:pt idx="0">
                  <c:v>Občas </c:v>
                </c:pt>
              </c:strCache>
            </c:strRef>
          </c:tx>
          <c:spPr>
            <a:solidFill>
              <a:schemeClr val="hlink"/>
            </a:solidFill>
            <a:ln w="25195">
              <a:noFill/>
            </a:ln>
          </c:spPr>
          <c:invertIfNegative val="0"/>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Sheet1!$D$2:$D$27</c:f>
              <c:numCache>
                <c:formatCode>General</c:formatCode>
                <c:ptCount val="23"/>
                <c:pt idx="0">
                  <c:v>32.117728190599131</c:v>
                </c:pt>
                <c:pt idx="1">
                  <c:v>26.90419130578027</c:v>
                </c:pt>
                <c:pt idx="2">
                  <c:v>23.371022928040269</c:v>
                </c:pt>
                <c:pt idx="3">
                  <c:v>29.490570392329314</c:v>
                </c:pt>
                <c:pt idx="5">
                  <c:v>29.742147724833011</c:v>
                </c:pt>
                <c:pt idx="6">
                  <c:v>25.93970203478289</c:v>
                </c:pt>
                <c:pt idx="8">
                  <c:v>27.637448816224691</c:v>
                </c:pt>
                <c:pt idx="9">
                  <c:v>25.875638430356091</c:v>
                </c:pt>
                <c:pt idx="10">
                  <c:v>28.701590079941667</c:v>
                </c:pt>
                <c:pt idx="11">
                  <c:v>32.07690029726475</c:v>
                </c:pt>
                <c:pt idx="12">
                  <c:v>28.914224011368375</c:v>
                </c:pt>
                <c:pt idx="13">
                  <c:v>4.2836472557030829</c:v>
                </c:pt>
                <c:pt idx="15">
                  <c:v>38.549022037851657</c:v>
                </c:pt>
                <c:pt idx="16">
                  <c:v>20.412407853784103</c:v>
                </c:pt>
                <c:pt idx="17">
                  <c:v>24.972136901762752</c:v>
                </c:pt>
                <c:pt idx="18">
                  <c:v>27.513145149234461</c:v>
                </c:pt>
                <c:pt idx="19">
                  <c:v>33.808226023879399</c:v>
                </c:pt>
                <c:pt idx="20">
                  <c:v>22.700324052330718</c:v>
                </c:pt>
                <c:pt idx="21">
                  <c:v>21.16172645100275</c:v>
                </c:pt>
                <c:pt idx="22">
                  <c:v>32.603962119163157</c:v>
                </c:pt>
              </c:numCache>
            </c:numRef>
          </c:val>
        </c:ser>
        <c:ser>
          <c:idx val="7"/>
          <c:order val="3"/>
          <c:tx>
            <c:strRef>
              <c:f>Sheet1!$E$1</c:f>
              <c:strCache>
                <c:ptCount val="1"/>
                <c:pt idx="0">
                  <c:v>Nikdy alebo takmer nikdy </c:v>
                </c:pt>
              </c:strCache>
            </c:strRef>
          </c:tx>
          <c:spPr>
            <a:solidFill>
              <a:schemeClr val="folHlink"/>
            </a:solidFill>
            <a:ln w="25195">
              <a:noFill/>
            </a:ln>
          </c:spPr>
          <c:invertIfNegative val="0"/>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Sheet1!$E$2:$E$27</c:f>
              <c:numCache>
                <c:formatCode>General</c:formatCode>
                <c:ptCount val="23"/>
                <c:pt idx="0">
                  <c:v>13.362505114121502</c:v>
                </c:pt>
                <c:pt idx="1">
                  <c:v>7.6667678364903491</c:v>
                </c:pt>
                <c:pt idx="2">
                  <c:v>9.8350312997579312</c:v>
                </c:pt>
                <c:pt idx="3">
                  <c:v>9.6007155270224889</c:v>
                </c:pt>
                <c:pt idx="5">
                  <c:v>9.0148069356745868</c:v>
                </c:pt>
                <c:pt idx="6">
                  <c:v>10.420984809641</c:v>
                </c:pt>
                <c:pt idx="8">
                  <c:v>25.024799697330174</c:v>
                </c:pt>
                <c:pt idx="9">
                  <c:v>6.1206093591226853</c:v>
                </c:pt>
                <c:pt idx="10">
                  <c:v>4.9124419737996856</c:v>
                </c:pt>
                <c:pt idx="11">
                  <c:v>7.311742164830914</c:v>
                </c:pt>
                <c:pt idx="12">
                  <c:v>7.9223148024722034</c:v>
                </c:pt>
                <c:pt idx="13">
                  <c:v>28.301899785276451</c:v>
                </c:pt>
                <c:pt idx="15">
                  <c:v>16.071738988683158</c:v>
                </c:pt>
                <c:pt idx="16">
                  <c:v>11.57641691204644</c:v>
                </c:pt>
                <c:pt idx="17">
                  <c:v>12.940735398137772</c:v>
                </c:pt>
                <c:pt idx="18">
                  <c:v>10.906489343232003</c:v>
                </c:pt>
                <c:pt idx="19">
                  <c:v>3.4092028562984273</c:v>
                </c:pt>
                <c:pt idx="20">
                  <c:v>9.2536994691776044</c:v>
                </c:pt>
                <c:pt idx="21">
                  <c:v>11.542297558491107</c:v>
                </c:pt>
                <c:pt idx="22">
                  <c:v>3.10547224481537</c:v>
                </c:pt>
              </c:numCache>
            </c:numRef>
          </c:val>
        </c:ser>
        <c:dLbls>
          <c:showLegendKey val="0"/>
          <c:showVal val="1"/>
          <c:showCatName val="0"/>
          <c:showSerName val="0"/>
          <c:showPercent val="0"/>
          <c:showBubbleSize val="0"/>
        </c:dLbls>
        <c:gapWidth val="50"/>
        <c:overlap val="100"/>
        <c:axId val="93389952"/>
        <c:axId val="93391488"/>
      </c:barChart>
      <c:catAx>
        <c:axId val="93389952"/>
        <c:scaling>
          <c:orientation val="maxMin"/>
        </c:scaling>
        <c:delete val="0"/>
        <c:axPos val="l"/>
        <c:majorGridlines>
          <c:spPr>
            <a:ln w="12598">
              <a:solidFill>
                <a:srgbClr val="C0C0C0"/>
              </a:solidFill>
              <a:prstDash val="solid"/>
            </a:ln>
          </c:spPr>
        </c:majorGridlines>
        <c:numFmt formatCode="General" sourceLinked="1"/>
        <c:majorTickMark val="out"/>
        <c:minorTickMark val="none"/>
        <c:tickLblPos val="nextTo"/>
        <c:spPr>
          <a:ln w="12598">
            <a:solidFill>
              <a:srgbClr val="C0C0C0"/>
            </a:solidFill>
            <a:prstDash val="solid"/>
          </a:ln>
        </c:spPr>
        <c:txPr>
          <a:bodyPr rot="0" vert="horz"/>
          <a:lstStyle/>
          <a:p>
            <a:pPr>
              <a:defRPr>
                <a:solidFill>
                  <a:schemeClr val="tx1"/>
                </a:solidFill>
              </a:defRPr>
            </a:pPr>
            <a:endParaRPr lang="sk-SK"/>
          </a:p>
        </c:txPr>
        <c:crossAx val="93391488"/>
        <c:crosses val="autoZero"/>
        <c:auto val="1"/>
        <c:lblAlgn val="ctr"/>
        <c:lblOffset val="100"/>
        <c:tickLblSkip val="1"/>
        <c:tickMarkSkip val="1"/>
        <c:noMultiLvlLbl val="0"/>
      </c:catAx>
      <c:valAx>
        <c:axId val="93391488"/>
        <c:scaling>
          <c:orientation val="minMax"/>
        </c:scaling>
        <c:delete val="0"/>
        <c:axPos val="t"/>
        <c:numFmt formatCode="0%" sourceLinked="1"/>
        <c:majorTickMark val="out"/>
        <c:minorTickMark val="none"/>
        <c:tickLblPos val="nextTo"/>
        <c:spPr>
          <a:ln w="12598">
            <a:solidFill>
              <a:srgbClr val="C0C0C0"/>
            </a:solidFill>
            <a:prstDash val="solid"/>
          </a:ln>
        </c:spPr>
        <c:txPr>
          <a:bodyPr rot="0" vert="horz"/>
          <a:lstStyle/>
          <a:p>
            <a:pPr>
              <a:defRPr>
                <a:solidFill>
                  <a:schemeClr val="tx1"/>
                </a:solidFill>
              </a:defRPr>
            </a:pPr>
            <a:endParaRPr lang="sk-SK"/>
          </a:p>
        </c:txPr>
        <c:crossAx val="93389952"/>
        <c:crosses val="autoZero"/>
        <c:crossBetween val="between"/>
        <c:majorUnit val="0.2"/>
      </c:valAx>
      <c:spPr>
        <a:noFill/>
        <a:ln w="25195">
          <a:noFill/>
        </a:ln>
      </c:spPr>
    </c:plotArea>
    <c:plotVisOnly val="1"/>
    <c:dispBlanksAs val="gap"/>
    <c:showDLblsOverMax val="0"/>
  </c:chart>
  <c:spPr>
    <a:noFill/>
    <a:ln>
      <a:noFill/>
    </a:ln>
  </c:spPr>
  <c:txPr>
    <a:bodyPr/>
    <a:lstStyle/>
    <a:p>
      <a:pPr>
        <a:defRPr sz="1000" b="0" i="0" u="none" strike="noStrike" baseline="0">
          <a:solidFill>
            <a:schemeClr val="bg1"/>
          </a:solidFill>
          <a:latin typeface="+mn-lt"/>
          <a:ea typeface="Tahoma"/>
          <a:cs typeface="Tahoma"/>
        </a:defRPr>
      </a:pPr>
      <a:endParaRPr lang="sk-SK"/>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61777258030651"/>
          <c:y val="3.0370634791920932E-2"/>
          <c:w val="0.71813066960922267"/>
          <c:h val="0.71468669113999217"/>
        </c:manualLayout>
      </c:layout>
      <c:barChart>
        <c:barDir val="col"/>
        <c:grouping val="percentStacked"/>
        <c:varyColors val="0"/>
        <c:ser>
          <c:idx val="3"/>
          <c:order val="0"/>
          <c:tx>
            <c:strRef>
              <c:f>Hárok1!$A$5</c:f>
              <c:strCache>
                <c:ptCount val="1"/>
                <c:pt idx="0">
                  <c:v>Určite neužitočná</c:v>
                </c:pt>
              </c:strCache>
            </c:strRef>
          </c:tx>
          <c:spPr>
            <a:solidFill>
              <a:schemeClr val="accent6"/>
            </a:solidFill>
          </c:spPr>
          <c:invertIfNegative val="0"/>
          <c:dLbls>
            <c:dLbl>
              <c:idx val="0"/>
              <c:layout>
                <c:manualLayout>
                  <c:x val="0"/>
                  <c:y val="5.5219335985310786E-3"/>
                </c:manualLayout>
              </c:layout>
              <c:showLegendKey val="0"/>
              <c:showVal val="1"/>
              <c:showCatName val="0"/>
              <c:showSerName val="0"/>
              <c:showPercent val="0"/>
              <c:showBubbleSize val="0"/>
            </c:dLbl>
            <c:numFmt formatCode="#,##0.0" sourceLinked="0"/>
            <c:txPr>
              <a:bodyPr/>
              <a:lstStyle/>
              <a:p>
                <a:pPr>
                  <a:defRPr>
                    <a:solidFill>
                      <a:schemeClr val="bg1"/>
                    </a:solidFill>
                  </a:defRPr>
                </a:pPr>
                <a:endParaRPr lang="sk-SK"/>
              </a:p>
            </c:txPr>
            <c:showLegendKey val="0"/>
            <c:showVal val="1"/>
            <c:showCatName val="0"/>
            <c:showSerName val="0"/>
            <c:showPercent val="0"/>
            <c:showBubbleSize val="0"/>
            <c:showLeaderLines val="0"/>
          </c:dLbls>
          <c:cat>
            <c:strRef>
              <c:f>Hárok1!$B$1</c:f>
              <c:strCache>
                <c:ptCount val="1"/>
                <c:pt idx="0">
                  <c:v>2014</c:v>
                </c:pt>
              </c:strCache>
            </c:strRef>
          </c:cat>
          <c:val>
            <c:numRef>
              <c:f>Hárok1!$B$5</c:f>
              <c:numCache>
                <c:formatCode>General</c:formatCode>
                <c:ptCount val="1"/>
                <c:pt idx="0">
                  <c:v>1.1679958943315318</c:v>
                </c:pt>
              </c:numCache>
            </c:numRef>
          </c:val>
        </c:ser>
        <c:ser>
          <c:idx val="2"/>
          <c:order val="1"/>
          <c:tx>
            <c:strRef>
              <c:f>Hárok1!$A$4</c:f>
              <c:strCache>
                <c:ptCount val="1"/>
                <c:pt idx="0">
                  <c:v>Skôr neužitočná</c:v>
                </c:pt>
              </c:strCache>
            </c:strRef>
          </c:tx>
          <c:spPr>
            <a:solidFill>
              <a:schemeClr val="accent5"/>
            </a:solidFill>
          </c:spPr>
          <c:invertIfNegative val="0"/>
          <c:dLbls>
            <c:dLbl>
              <c:idx val="0"/>
              <c:layout>
                <c:manualLayout>
                  <c:x val="0"/>
                  <c:y val="1.1043867197062157E-2"/>
                </c:manualLayout>
              </c:layout>
              <c:dLblPos val="ctr"/>
              <c:showLegendKey val="0"/>
              <c:showVal val="1"/>
              <c:showCatName val="0"/>
              <c:showSerName val="0"/>
              <c:showPercent val="0"/>
              <c:showBubbleSize val="0"/>
            </c:dLbl>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Hárok1!$B$4</c:f>
              <c:numCache>
                <c:formatCode>General</c:formatCode>
                <c:ptCount val="1"/>
                <c:pt idx="0">
                  <c:v>6.6830809938184315</c:v>
                </c:pt>
              </c:numCache>
            </c:numRef>
          </c:val>
        </c:ser>
        <c:ser>
          <c:idx val="1"/>
          <c:order val="2"/>
          <c:tx>
            <c:strRef>
              <c:f>Hárok1!$A$3</c:f>
              <c:strCache>
                <c:ptCount val="1"/>
                <c:pt idx="0">
                  <c:v>Skôr užitočná</c:v>
                </c:pt>
              </c:strCache>
            </c:strRef>
          </c:tx>
          <c:spPr>
            <a:solidFill>
              <a:schemeClr val="accent2"/>
            </a:solidFill>
          </c:spPr>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Hárok1!$B$3</c:f>
              <c:numCache>
                <c:formatCode>General</c:formatCode>
                <c:ptCount val="1"/>
                <c:pt idx="0">
                  <c:v>37.26644397623992</c:v>
                </c:pt>
              </c:numCache>
            </c:numRef>
          </c:val>
        </c:ser>
        <c:ser>
          <c:idx val="0"/>
          <c:order val="3"/>
          <c:tx>
            <c:strRef>
              <c:f>Hárok1!$A$2</c:f>
              <c:strCache>
                <c:ptCount val="1"/>
                <c:pt idx="0">
                  <c:v>Určite užitočná</c:v>
                </c:pt>
              </c:strCache>
            </c:strRef>
          </c:tx>
          <c:spPr>
            <a:solidFill>
              <a:schemeClr val="accent1"/>
            </a:solidFill>
          </c:spPr>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Hárok1!$B$2</c:f>
              <c:numCache>
                <c:formatCode>General</c:formatCode>
                <c:ptCount val="1"/>
                <c:pt idx="0">
                  <c:v>54.882479135610048</c:v>
                </c:pt>
              </c:numCache>
            </c:numRef>
          </c:val>
        </c:ser>
        <c:dLbls>
          <c:showLegendKey val="0"/>
          <c:showVal val="1"/>
          <c:showCatName val="0"/>
          <c:showSerName val="0"/>
          <c:showPercent val="0"/>
          <c:showBubbleSize val="0"/>
        </c:dLbls>
        <c:gapWidth val="100"/>
        <c:overlap val="100"/>
        <c:axId val="91853568"/>
        <c:axId val="91855104"/>
      </c:barChart>
      <c:catAx>
        <c:axId val="91853568"/>
        <c:scaling>
          <c:orientation val="minMax"/>
        </c:scaling>
        <c:delete val="0"/>
        <c:axPos val="b"/>
        <c:majorTickMark val="out"/>
        <c:minorTickMark val="none"/>
        <c:tickLblPos val="nextTo"/>
        <c:crossAx val="91855104"/>
        <c:crosses val="autoZero"/>
        <c:auto val="1"/>
        <c:lblAlgn val="ctr"/>
        <c:lblOffset val="100"/>
        <c:noMultiLvlLbl val="0"/>
      </c:catAx>
      <c:valAx>
        <c:axId val="91855104"/>
        <c:scaling>
          <c:orientation val="minMax"/>
        </c:scaling>
        <c:delete val="0"/>
        <c:axPos val="l"/>
        <c:numFmt formatCode="0%" sourceLinked="1"/>
        <c:majorTickMark val="out"/>
        <c:minorTickMark val="none"/>
        <c:tickLblPos val="nextTo"/>
        <c:txPr>
          <a:bodyPr/>
          <a:lstStyle/>
          <a:p>
            <a:pPr>
              <a:defRPr sz="800"/>
            </a:pPr>
            <a:endParaRPr lang="sk-SK"/>
          </a:p>
        </c:txPr>
        <c:crossAx val="91853568"/>
        <c:crosses val="autoZero"/>
        <c:crossBetween val="between"/>
        <c:majorUnit val="0.5"/>
      </c:valAx>
    </c:plotArea>
    <c:legend>
      <c:legendPos val="r"/>
      <c:layout>
        <c:manualLayout>
          <c:xMode val="edge"/>
          <c:yMode val="edge"/>
          <c:x val="8.4440470930511102E-2"/>
          <c:y val="0.83096687318118589"/>
          <c:w val="0.85151136574723274"/>
          <c:h val="0.10561502383344805"/>
        </c:manualLayout>
      </c:layout>
      <c:overlay val="0"/>
    </c:legend>
    <c:plotVisOnly val="1"/>
    <c:dispBlanksAs val="zero"/>
    <c:showDLblsOverMax val="0"/>
  </c:chart>
  <c:txPr>
    <a:bodyPr/>
    <a:lstStyle/>
    <a:p>
      <a:pPr>
        <a:defRPr sz="1000"/>
      </a:pPr>
      <a:endParaRPr lang="sk-SK"/>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328330206378979"/>
          <c:y val="6.0491493383742934E-2"/>
          <c:w val="0.70168855534709262"/>
          <c:h val="0.94139886578449905"/>
        </c:manualLayout>
      </c:layout>
      <c:barChart>
        <c:barDir val="bar"/>
        <c:grouping val="percentStacked"/>
        <c:varyColors val="0"/>
        <c:ser>
          <c:idx val="0"/>
          <c:order val="0"/>
          <c:tx>
            <c:strRef>
              <c:f>Sheet1!$B$1</c:f>
              <c:strCache>
                <c:ptCount val="1"/>
                <c:pt idx="0">
                  <c:v>Veľmi pravdepodobné</c:v>
                </c:pt>
              </c:strCache>
            </c:strRef>
          </c:tx>
          <c:spPr>
            <a:blipFill dpi="0" rotWithShape="0">
              <a:blip xmlns:r="http://schemas.openxmlformats.org/officeDocument/2006/relationships" r:embed="rId1"/>
              <a:srcRect/>
              <a:stretch>
                <a:fillRect/>
              </a:stretch>
            </a:blipFill>
            <a:ln w="25195">
              <a:noFill/>
            </a:ln>
          </c:spPr>
          <c:invertIfNegative val="0"/>
          <c:pictureOptions>
            <c:pictureFormat val="stretch"/>
          </c:pictureOptions>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Sheet1!$B$2:$B$27</c:f>
              <c:numCache>
                <c:formatCode>General</c:formatCode>
                <c:ptCount val="23"/>
                <c:pt idx="0">
                  <c:v>23.32263527098198</c:v>
                </c:pt>
                <c:pt idx="1">
                  <c:v>28.333081355573341</c:v>
                </c:pt>
                <c:pt idx="2">
                  <c:v>32.099536228461488</c:v>
                </c:pt>
                <c:pt idx="3">
                  <c:v>44.643688627512311</c:v>
                </c:pt>
                <c:pt idx="5">
                  <c:v>28.814593199241635</c:v>
                </c:pt>
                <c:pt idx="6">
                  <c:v>34.045634503995856</c:v>
                </c:pt>
                <c:pt idx="8">
                  <c:v>23.405836181202663</c:v>
                </c:pt>
                <c:pt idx="9">
                  <c:v>38.682453248502043</c:v>
                </c:pt>
                <c:pt idx="10">
                  <c:v>31.167826970355488</c:v>
                </c:pt>
                <c:pt idx="11">
                  <c:v>34.742079824197461</c:v>
                </c:pt>
                <c:pt idx="12">
                  <c:v>32.434948438867309</c:v>
                </c:pt>
                <c:pt idx="13">
                  <c:v>39.29618246550433</c:v>
                </c:pt>
                <c:pt idx="15">
                  <c:v>20.464358376062567</c:v>
                </c:pt>
                <c:pt idx="16">
                  <c:v>45.719737022027246</c:v>
                </c:pt>
                <c:pt idx="17">
                  <c:v>25.747647488022196</c:v>
                </c:pt>
                <c:pt idx="18">
                  <c:v>26.108302755856357</c:v>
                </c:pt>
                <c:pt idx="19">
                  <c:v>32.178666058976241</c:v>
                </c:pt>
                <c:pt idx="20">
                  <c:v>33.790942247006264</c:v>
                </c:pt>
                <c:pt idx="21">
                  <c:v>35.443390373211827</c:v>
                </c:pt>
                <c:pt idx="22">
                  <c:v>33.583290179658569</c:v>
                </c:pt>
              </c:numCache>
            </c:numRef>
          </c:val>
        </c:ser>
        <c:ser>
          <c:idx val="1"/>
          <c:order val="1"/>
          <c:tx>
            <c:strRef>
              <c:f>Sheet1!$C$1</c:f>
              <c:strCache>
                <c:ptCount val="1"/>
                <c:pt idx="0">
                  <c:v>Skôr pravdepodobné</c:v>
                </c:pt>
              </c:strCache>
            </c:strRef>
          </c:tx>
          <c:spPr>
            <a:blipFill dpi="0" rotWithShape="0">
              <a:blip xmlns:r="http://schemas.openxmlformats.org/officeDocument/2006/relationships" r:embed="rId2"/>
              <a:srcRect/>
              <a:stretch>
                <a:fillRect/>
              </a:stretch>
            </a:blipFill>
            <a:ln w="25195">
              <a:noFill/>
            </a:ln>
          </c:spPr>
          <c:invertIfNegative val="0"/>
          <c:pictureOptions>
            <c:pictureFormat val="stretch"/>
          </c:pictureOptions>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Sheet1!$C$2:$C$27</c:f>
              <c:numCache>
                <c:formatCode>General</c:formatCode>
                <c:ptCount val="23"/>
                <c:pt idx="0">
                  <c:v>46.076804861990873</c:v>
                </c:pt>
                <c:pt idx="1">
                  <c:v>51.716055946458546</c:v>
                </c:pt>
                <c:pt idx="2">
                  <c:v>48.952256885873197</c:v>
                </c:pt>
                <c:pt idx="3">
                  <c:v>39.82433131638026</c:v>
                </c:pt>
                <c:pt idx="5">
                  <c:v>49.272372342686225</c:v>
                </c:pt>
                <c:pt idx="6">
                  <c:v>45.72264869680442</c:v>
                </c:pt>
                <c:pt idx="8">
                  <c:v>50.1381465373696</c:v>
                </c:pt>
                <c:pt idx="9">
                  <c:v>44.048934533911222</c:v>
                </c:pt>
                <c:pt idx="10">
                  <c:v>50.749592811265231</c:v>
                </c:pt>
                <c:pt idx="11">
                  <c:v>46.478855952437037</c:v>
                </c:pt>
                <c:pt idx="12">
                  <c:v>43.021717222499788</c:v>
                </c:pt>
                <c:pt idx="13">
                  <c:v>37.927189269490562</c:v>
                </c:pt>
                <c:pt idx="15">
                  <c:v>39.026085570750659</c:v>
                </c:pt>
                <c:pt idx="16">
                  <c:v>38.938971268332928</c:v>
                </c:pt>
                <c:pt idx="17">
                  <c:v>50.131643098530844</c:v>
                </c:pt>
                <c:pt idx="18">
                  <c:v>49.081612655835791</c:v>
                </c:pt>
                <c:pt idx="19">
                  <c:v>57.144758347259355</c:v>
                </c:pt>
                <c:pt idx="20">
                  <c:v>49.861994819505661</c:v>
                </c:pt>
                <c:pt idx="21">
                  <c:v>47.052353011967263</c:v>
                </c:pt>
                <c:pt idx="22">
                  <c:v>46.64695181224819</c:v>
                </c:pt>
              </c:numCache>
            </c:numRef>
          </c:val>
        </c:ser>
        <c:ser>
          <c:idx val="2"/>
          <c:order val="2"/>
          <c:tx>
            <c:strRef>
              <c:f>Sheet1!$D$1</c:f>
              <c:strCache>
                <c:ptCount val="1"/>
                <c:pt idx="0">
                  <c:v>Skôr nepravdepodobné</c:v>
                </c:pt>
              </c:strCache>
            </c:strRef>
          </c:tx>
          <c:spPr>
            <a:solidFill>
              <a:schemeClr val="hlink"/>
            </a:solidFill>
            <a:ln w="25195">
              <a:noFill/>
            </a:ln>
          </c:spPr>
          <c:invertIfNegative val="0"/>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Sheet1!$D$2:$D$27</c:f>
              <c:numCache>
                <c:formatCode>General</c:formatCode>
                <c:ptCount val="23"/>
                <c:pt idx="0">
                  <c:v>20.41997385692882</c:v>
                </c:pt>
                <c:pt idx="1">
                  <c:v>15.152894826303436</c:v>
                </c:pt>
                <c:pt idx="2">
                  <c:v>14.463933514136729</c:v>
                </c:pt>
                <c:pt idx="3">
                  <c:v>10.91523885116607</c:v>
                </c:pt>
                <c:pt idx="5">
                  <c:v>15.479183422576279</c:v>
                </c:pt>
                <c:pt idx="6">
                  <c:v>14.975950359731632</c:v>
                </c:pt>
                <c:pt idx="8">
                  <c:v>17.783974334605475</c:v>
                </c:pt>
                <c:pt idx="9">
                  <c:v>12.117270239045443</c:v>
                </c:pt>
                <c:pt idx="10">
                  <c:v>14.078109041585158</c:v>
                </c:pt>
                <c:pt idx="11">
                  <c:v>13.871833947554801</c:v>
                </c:pt>
                <c:pt idx="12">
                  <c:v>17.21070310008459</c:v>
                </c:pt>
                <c:pt idx="13">
                  <c:v>22.776628265005108</c:v>
                </c:pt>
                <c:pt idx="15">
                  <c:v>27.914474676809643</c:v>
                </c:pt>
                <c:pt idx="16">
                  <c:v>10.781132839933395</c:v>
                </c:pt>
                <c:pt idx="17">
                  <c:v>14.483131653383534</c:v>
                </c:pt>
                <c:pt idx="18">
                  <c:v>18.602532292085712</c:v>
                </c:pt>
                <c:pt idx="19">
                  <c:v>8.3115103013706992</c:v>
                </c:pt>
                <c:pt idx="20">
                  <c:v>9.0573071363359219</c:v>
                </c:pt>
                <c:pt idx="21">
                  <c:v>12.77211329006475</c:v>
                </c:pt>
                <c:pt idx="22">
                  <c:v>19.769758008093248</c:v>
                </c:pt>
              </c:numCache>
            </c:numRef>
          </c:val>
        </c:ser>
        <c:ser>
          <c:idx val="7"/>
          <c:order val="3"/>
          <c:tx>
            <c:strRef>
              <c:f>Sheet1!$E$1</c:f>
              <c:strCache>
                <c:ptCount val="1"/>
                <c:pt idx="0">
                  <c:v>Veľmi nepravdepodobné</c:v>
                </c:pt>
              </c:strCache>
            </c:strRef>
          </c:tx>
          <c:spPr>
            <a:solidFill>
              <a:schemeClr val="folHlink"/>
            </a:solidFill>
            <a:ln w="25195">
              <a:noFill/>
            </a:ln>
          </c:spPr>
          <c:invertIfNegative val="0"/>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Sheet1!$E$2:$E$27</c:f>
              <c:numCache>
                <c:formatCode>General</c:formatCode>
                <c:ptCount val="23"/>
                <c:pt idx="0">
                  <c:v>10.180586010098299</c:v>
                </c:pt>
                <c:pt idx="1">
                  <c:v>4.7979678716646523</c:v>
                </c:pt>
                <c:pt idx="2">
                  <c:v>4.4842733715285714</c:v>
                </c:pt>
                <c:pt idx="3">
                  <c:v>4.6167412049413787</c:v>
                </c:pt>
                <c:pt idx="5">
                  <c:v>6.4338510354959224</c:v>
                </c:pt>
                <c:pt idx="6">
                  <c:v>5.2557664394680295</c:v>
                </c:pt>
                <c:pt idx="8">
                  <c:v>8.6720429468223035</c:v>
                </c:pt>
                <c:pt idx="9">
                  <c:v>5.1513419785412404</c:v>
                </c:pt>
                <c:pt idx="10">
                  <c:v>4.0044711767940875</c:v>
                </c:pt>
                <c:pt idx="11">
                  <c:v>4.9072302758107194</c:v>
                </c:pt>
                <c:pt idx="12">
                  <c:v>7.3326312385483163</c:v>
                </c:pt>
                <c:pt idx="15">
                  <c:v>12.595081376377129</c:v>
                </c:pt>
                <c:pt idx="16">
                  <c:v>4.5601588697064059</c:v>
                </c:pt>
                <c:pt idx="17">
                  <c:v>9.6375777600634667</c:v>
                </c:pt>
                <c:pt idx="18">
                  <c:v>6.2075522962221292</c:v>
                </c:pt>
                <c:pt idx="19">
                  <c:v>2.3650652923936835</c:v>
                </c:pt>
                <c:pt idx="20">
                  <c:v>7.2897557971521332</c:v>
                </c:pt>
                <c:pt idx="21">
                  <c:v>4.7321433247561782</c:v>
                </c:pt>
              </c:numCache>
            </c:numRef>
          </c:val>
        </c:ser>
        <c:dLbls>
          <c:showLegendKey val="0"/>
          <c:showVal val="1"/>
          <c:showCatName val="0"/>
          <c:showSerName val="0"/>
          <c:showPercent val="0"/>
          <c:showBubbleSize val="0"/>
        </c:dLbls>
        <c:gapWidth val="50"/>
        <c:overlap val="100"/>
        <c:axId val="94877568"/>
        <c:axId val="94879104"/>
      </c:barChart>
      <c:catAx>
        <c:axId val="94877568"/>
        <c:scaling>
          <c:orientation val="maxMin"/>
        </c:scaling>
        <c:delete val="0"/>
        <c:axPos val="l"/>
        <c:majorGridlines>
          <c:spPr>
            <a:ln w="12598">
              <a:solidFill>
                <a:srgbClr val="C0C0C0"/>
              </a:solidFill>
              <a:prstDash val="solid"/>
            </a:ln>
          </c:spPr>
        </c:majorGridlines>
        <c:numFmt formatCode="General" sourceLinked="1"/>
        <c:majorTickMark val="out"/>
        <c:minorTickMark val="none"/>
        <c:tickLblPos val="nextTo"/>
        <c:spPr>
          <a:ln w="12598">
            <a:solidFill>
              <a:srgbClr val="C0C0C0"/>
            </a:solidFill>
            <a:prstDash val="solid"/>
          </a:ln>
        </c:spPr>
        <c:txPr>
          <a:bodyPr rot="0" vert="horz"/>
          <a:lstStyle/>
          <a:p>
            <a:pPr>
              <a:defRPr>
                <a:solidFill>
                  <a:schemeClr val="tx1"/>
                </a:solidFill>
              </a:defRPr>
            </a:pPr>
            <a:endParaRPr lang="sk-SK"/>
          </a:p>
        </c:txPr>
        <c:crossAx val="94879104"/>
        <c:crosses val="autoZero"/>
        <c:auto val="1"/>
        <c:lblAlgn val="ctr"/>
        <c:lblOffset val="100"/>
        <c:tickLblSkip val="1"/>
        <c:tickMarkSkip val="1"/>
        <c:noMultiLvlLbl val="0"/>
      </c:catAx>
      <c:valAx>
        <c:axId val="94879104"/>
        <c:scaling>
          <c:orientation val="minMax"/>
        </c:scaling>
        <c:delete val="0"/>
        <c:axPos val="t"/>
        <c:numFmt formatCode="0%" sourceLinked="1"/>
        <c:majorTickMark val="out"/>
        <c:minorTickMark val="none"/>
        <c:tickLblPos val="nextTo"/>
        <c:spPr>
          <a:ln w="12598">
            <a:solidFill>
              <a:srgbClr val="C0C0C0"/>
            </a:solidFill>
            <a:prstDash val="solid"/>
          </a:ln>
        </c:spPr>
        <c:txPr>
          <a:bodyPr rot="0" vert="horz"/>
          <a:lstStyle/>
          <a:p>
            <a:pPr>
              <a:defRPr sz="800">
                <a:solidFill>
                  <a:schemeClr val="tx1"/>
                </a:solidFill>
              </a:defRPr>
            </a:pPr>
            <a:endParaRPr lang="sk-SK"/>
          </a:p>
        </c:txPr>
        <c:crossAx val="94877568"/>
        <c:crosses val="autoZero"/>
        <c:crossBetween val="between"/>
        <c:majorUnit val="0.2"/>
      </c:valAx>
      <c:spPr>
        <a:noFill/>
        <a:ln w="25195">
          <a:noFill/>
        </a:ln>
      </c:spPr>
    </c:plotArea>
    <c:plotVisOnly val="1"/>
    <c:dispBlanksAs val="gap"/>
    <c:showDLblsOverMax val="0"/>
  </c:chart>
  <c:spPr>
    <a:noFill/>
    <a:ln>
      <a:noFill/>
    </a:ln>
  </c:spPr>
  <c:txPr>
    <a:bodyPr/>
    <a:lstStyle/>
    <a:p>
      <a:pPr>
        <a:defRPr sz="1000" b="0" i="0" u="none" strike="noStrike" baseline="0">
          <a:solidFill>
            <a:schemeClr val="bg1"/>
          </a:solidFill>
          <a:latin typeface="+mn-lt"/>
          <a:ea typeface="Tahoma"/>
          <a:cs typeface="Tahoma"/>
        </a:defRPr>
      </a:pPr>
      <a:endParaRPr lang="sk-SK"/>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614829396325455E-2"/>
          <c:y val="3.4375000000000003E-2"/>
          <c:w val="0.780718622903805"/>
          <c:h val="0.62678124999999996"/>
        </c:manualLayout>
      </c:layout>
      <c:barChart>
        <c:barDir val="col"/>
        <c:grouping val="stacked"/>
        <c:varyColors val="0"/>
        <c:ser>
          <c:idx val="3"/>
          <c:order val="0"/>
          <c:tx>
            <c:strRef>
              <c:f>Hárok1!$E$1</c:f>
              <c:strCache>
                <c:ptCount val="1"/>
                <c:pt idx="0">
                  <c:v>Veľmi nepravdepodobné</c:v>
                </c:pt>
              </c:strCache>
            </c:strRef>
          </c:tx>
          <c:invertIfNegative val="0"/>
          <c:dLbls>
            <c:numFmt formatCode="#,##0.0" sourceLinked="0"/>
            <c:txPr>
              <a:bodyPr/>
              <a:lstStyle/>
              <a:p>
                <a:pPr>
                  <a:defRPr sz="1000">
                    <a:solidFill>
                      <a:schemeClr val="bg1"/>
                    </a:solidFill>
                  </a:defRPr>
                </a:pPr>
                <a:endParaRPr lang="sk-SK"/>
              </a:p>
            </c:txPr>
            <c:dLblPos val="ctr"/>
            <c:showLegendKey val="0"/>
            <c:showVal val="1"/>
            <c:showCatName val="0"/>
            <c:showSerName val="0"/>
            <c:showPercent val="0"/>
            <c:showBubbleSize val="0"/>
            <c:showLeaderLines val="0"/>
          </c:dLbls>
          <c:cat>
            <c:numRef>
              <c:f>Hárok1!$A$2</c:f>
              <c:numCache>
                <c:formatCode>General</c:formatCode>
                <c:ptCount val="1"/>
                <c:pt idx="0">
                  <c:v>2014</c:v>
                </c:pt>
              </c:numCache>
            </c:numRef>
          </c:cat>
          <c:val>
            <c:numRef>
              <c:f>Hárok1!$E$2</c:f>
              <c:numCache>
                <c:formatCode>General</c:formatCode>
                <c:ptCount val="1"/>
                <c:pt idx="0">
                  <c:v>5.8212470900262776</c:v>
                </c:pt>
              </c:numCache>
            </c:numRef>
          </c:val>
        </c:ser>
        <c:ser>
          <c:idx val="2"/>
          <c:order val="1"/>
          <c:tx>
            <c:strRef>
              <c:f>Hárok1!$D$1</c:f>
              <c:strCache>
                <c:ptCount val="1"/>
                <c:pt idx="0">
                  <c:v>Skôr nepravdepodobné</c:v>
                </c:pt>
              </c:strCache>
            </c:strRef>
          </c:tx>
          <c:invertIfNegative val="0"/>
          <c:dLbls>
            <c:numFmt formatCode="#,##0.0" sourceLinked="0"/>
            <c:txPr>
              <a:bodyPr/>
              <a:lstStyle/>
              <a:p>
                <a:pPr>
                  <a:defRPr sz="1000">
                    <a:solidFill>
                      <a:schemeClr val="bg1"/>
                    </a:solidFill>
                  </a:defRPr>
                </a:pPr>
                <a:endParaRPr lang="sk-SK"/>
              </a:p>
            </c:txPr>
            <c:dLblPos val="ctr"/>
            <c:showLegendKey val="0"/>
            <c:showVal val="1"/>
            <c:showCatName val="0"/>
            <c:showSerName val="0"/>
            <c:showPercent val="0"/>
            <c:showBubbleSize val="0"/>
            <c:showLeaderLines val="0"/>
          </c:dLbls>
          <c:cat>
            <c:numRef>
              <c:f>Hárok1!$A$2</c:f>
              <c:numCache>
                <c:formatCode>General</c:formatCode>
                <c:ptCount val="1"/>
                <c:pt idx="0">
                  <c:v>2014</c:v>
                </c:pt>
              </c:numCache>
            </c:numRef>
          </c:cat>
          <c:val>
            <c:numRef>
              <c:f>Hárok1!$D$2</c:f>
              <c:numCache>
                <c:formatCode>General</c:formatCode>
                <c:ptCount val="1"/>
                <c:pt idx="0">
                  <c:v>15.217502248890746</c:v>
                </c:pt>
              </c:numCache>
            </c:numRef>
          </c:val>
        </c:ser>
        <c:ser>
          <c:idx val="1"/>
          <c:order val="2"/>
          <c:tx>
            <c:strRef>
              <c:f>Hárok1!$C$1</c:f>
              <c:strCache>
                <c:ptCount val="1"/>
                <c:pt idx="0">
                  <c:v>Skôr pravdepodobné</c:v>
                </c:pt>
              </c:strCache>
            </c:strRef>
          </c:tx>
          <c:invertIfNegative val="0"/>
          <c:dLbls>
            <c:numFmt formatCode="#,##0.0" sourceLinked="0"/>
            <c:txPr>
              <a:bodyPr/>
              <a:lstStyle/>
              <a:p>
                <a:pPr>
                  <a:defRPr sz="1000">
                    <a:solidFill>
                      <a:schemeClr val="bg1"/>
                    </a:solidFill>
                  </a:defRPr>
                </a:pPr>
                <a:endParaRPr lang="sk-SK"/>
              </a:p>
            </c:txPr>
            <c:dLblPos val="ctr"/>
            <c:showLegendKey val="0"/>
            <c:showVal val="1"/>
            <c:showCatName val="0"/>
            <c:showSerName val="0"/>
            <c:showPercent val="0"/>
            <c:showBubbleSize val="0"/>
            <c:showLeaderLines val="0"/>
          </c:dLbls>
          <c:cat>
            <c:numRef>
              <c:f>Hárok1!$A$2</c:f>
              <c:numCache>
                <c:formatCode>General</c:formatCode>
                <c:ptCount val="1"/>
                <c:pt idx="0">
                  <c:v>2014</c:v>
                </c:pt>
              </c:numCache>
            </c:numRef>
          </c:cat>
          <c:val>
            <c:numRef>
              <c:f>Hárok1!$C$2</c:f>
              <c:numCache>
                <c:formatCode>General</c:formatCode>
                <c:ptCount val="1"/>
                <c:pt idx="0">
                  <c:v>47.426516180806118</c:v>
                </c:pt>
              </c:numCache>
            </c:numRef>
          </c:val>
        </c:ser>
        <c:ser>
          <c:idx val="0"/>
          <c:order val="3"/>
          <c:tx>
            <c:strRef>
              <c:f>Hárok1!$B$1</c:f>
              <c:strCache>
                <c:ptCount val="1"/>
                <c:pt idx="0">
                  <c:v>Veľmi pravdepodobné</c:v>
                </c:pt>
              </c:strCache>
            </c:strRef>
          </c:tx>
          <c:invertIfNegative val="0"/>
          <c:dLbls>
            <c:numFmt formatCode="#,##0.0" sourceLinked="0"/>
            <c:txPr>
              <a:bodyPr/>
              <a:lstStyle/>
              <a:p>
                <a:pPr>
                  <a:defRPr sz="1050" b="0">
                    <a:solidFill>
                      <a:schemeClr val="bg1"/>
                    </a:solidFill>
                  </a:defRPr>
                </a:pPr>
                <a:endParaRPr lang="sk-SK"/>
              </a:p>
            </c:txPr>
            <c:dLblPos val="ctr"/>
            <c:showLegendKey val="0"/>
            <c:showVal val="1"/>
            <c:showCatName val="0"/>
            <c:showSerName val="0"/>
            <c:showPercent val="0"/>
            <c:showBubbleSize val="0"/>
            <c:showLeaderLines val="0"/>
          </c:dLbls>
          <c:cat>
            <c:numRef>
              <c:f>Hárok1!$A$2</c:f>
              <c:numCache>
                <c:formatCode>General</c:formatCode>
                <c:ptCount val="1"/>
                <c:pt idx="0">
                  <c:v>2014</c:v>
                </c:pt>
              </c:numCache>
            </c:numRef>
          </c:cat>
          <c:val>
            <c:numRef>
              <c:f>Hárok1!$B$2</c:f>
              <c:numCache>
                <c:formatCode>General</c:formatCode>
                <c:ptCount val="1"/>
                <c:pt idx="0">
                  <c:v>31.534734480276768</c:v>
                </c:pt>
              </c:numCache>
            </c:numRef>
          </c:val>
        </c:ser>
        <c:dLbls>
          <c:showLegendKey val="0"/>
          <c:showVal val="0"/>
          <c:showCatName val="0"/>
          <c:showSerName val="0"/>
          <c:showPercent val="0"/>
          <c:showBubbleSize val="0"/>
        </c:dLbls>
        <c:gapWidth val="150"/>
        <c:overlap val="100"/>
        <c:axId val="94794880"/>
        <c:axId val="94796416"/>
      </c:barChart>
      <c:catAx>
        <c:axId val="94794880"/>
        <c:scaling>
          <c:orientation val="minMax"/>
        </c:scaling>
        <c:delete val="0"/>
        <c:axPos val="b"/>
        <c:numFmt formatCode="General" sourceLinked="1"/>
        <c:majorTickMark val="out"/>
        <c:minorTickMark val="none"/>
        <c:tickLblPos val="nextTo"/>
        <c:txPr>
          <a:bodyPr/>
          <a:lstStyle/>
          <a:p>
            <a:pPr>
              <a:defRPr sz="1100"/>
            </a:pPr>
            <a:endParaRPr lang="sk-SK"/>
          </a:p>
        </c:txPr>
        <c:crossAx val="94796416"/>
        <c:crosses val="autoZero"/>
        <c:auto val="1"/>
        <c:lblAlgn val="ctr"/>
        <c:lblOffset val="100"/>
        <c:noMultiLvlLbl val="0"/>
      </c:catAx>
      <c:valAx>
        <c:axId val="94796416"/>
        <c:scaling>
          <c:orientation val="minMax"/>
          <c:max val="100"/>
        </c:scaling>
        <c:delete val="0"/>
        <c:axPos val="l"/>
        <c:numFmt formatCode="0&quot;%&quot;" sourceLinked="0"/>
        <c:majorTickMark val="out"/>
        <c:minorTickMark val="none"/>
        <c:tickLblPos val="nextTo"/>
        <c:txPr>
          <a:bodyPr/>
          <a:lstStyle/>
          <a:p>
            <a:pPr>
              <a:defRPr sz="900"/>
            </a:pPr>
            <a:endParaRPr lang="sk-SK"/>
          </a:p>
        </c:txPr>
        <c:crossAx val="94794880"/>
        <c:crosses val="autoZero"/>
        <c:crossBetween val="between"/>
        <c:majorUnit val="50"/>
      </c:valAx>
    </c:plotArea>
    <c:legend>
      <c:legendPos val="r"/>
      <c:layout>
        <c:manualLayout>
          <c:xMode val="edge"/>
          <c:yMode val="edge"/>
          <c:x val="0.14512832551853661"/>
          <c:y val="0.74270620078740157"/>
          <c:w val="0.56225827533041051"/>
          <c:h val="0.22708759842519685"/>
        </c:manualLayout>
      </c:layout>
      <c:overlay val="0"/>
      <c:txPr>
        <a:bodyPr/>
        <a:lstStyle/>
        <a:p>
          <a:pPr>
            <a:defRPr sz="1100"/>
          </a:pPr>
          <a:endParaRPr lang="sk-SK"/>
        </a:p>
      </c:txPr>
    </c:legend>
    <c:plotVisOnly val="1"/>
    <c:dispBlanksAs val="gap"/>
    <c:showDLblsOverMax val="0"/>
  </c:chart>
  <c:txPr>
    <a:bodyPr/>
    <a:lstStyle/>
    <a:p>
      <a:pPr>
        <a:defRPr sz="1800"/>
      </a:pPr>
      <a:endParaRPr lang="sk-SK"/>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28228863116988"/>
          <c:y val="3.273809523809524E-2"/>
          <c:w val="0.71492588812302704"/>
          <c:h val="0.66146358823791096"/>
        </c:manualLayout>
      </c:layout>
      <c:barChart>
        <c:barDir val="col"/>
        <c:grouping val="percentStacked"/>
        <c:varyColors val="0"/>
        <c:ser>
          <c:idx val="4"/>
          <c:order val="0"/>
          <c:tx>
            <c:strRef>
              <c:f>Hárok1!$A$6</c:f>
              <c:strCache>
                <c:ptCount val="1"/>
                <c:pt idx="0">
                  <c:v>Vôbec nesledujem krajinu pôvodu</c:v>
                </c:pt>
              </c:strCache>
            </c:strRef>
          </c:tx>
          <c:spPr>
            <a:solidFill>
              <a:schemeClr val="bg1">
                <a:lumMod val="65000"/>
              </a:schemeClr>
            </a:solidFill>
          </c:spPr>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Hárok1!$B$6</c:f>
              <c:numCache>
                <c:formatCode>General</c:formatCode>
                <c:ptCount val="1"/>
                <c:pt idx="0">
                  <c:v>4.3506552899582482</c:v>
                </c:pt>
              </c:numCache>
            </c:numRef>
          </c:val>
        </c:ser>
        <c:ser>
          <c:idx val="3"/>
          <c:order val="1"/>
          <c:tx>
            <c:strRef>
              <c:f>Hárok1!$A$5</c:f>
              <c:strCache>
                <c:ptCount val="1"/>
                <c:pt idx="0">
                  <c:v>Takmer nikdy alebo nikdy </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Hárok1!$B$5</c:f>
              <c:numCache>
                <c:formatCode>General</c:formatCode>
                <c:ptCount val="1"/>
                <c:pt idx="0">
                  <c:v>6.6580424676351226</c:v>
                </c:pt>
              </c:numCache>
            </c:numRef>
          </c:val>
        </c:ser>
        <c:ser>
          <c:idx val="2"/>
          <c:order val="2"/>
          <c:tx>
            <c:strRef>
              <c:f>Hárok1!$A$4</c:f>
              <c:strCache>
                <c:ptCount val="1"/>
                <c:pt idx="0">
                  <c:v>Občas </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Hárok1!$B$4</c:f>
              <c:numCache>
                <c:formatCode>General</c:formatCode>
                <c:ptCount val="1"/>
                <c:pt idx="0">
                  <c:v>26.810452979663197</c:v>
                </c:pt>
              </c:numCache>
            </c:numRef>
          </c:val>
        </c:ser>
        <c:ser>
          <c:idx val="1"/>
          <c:order val="3"/>
          <c:tx>
            <c:strRef>
              <c:f>Hárok1!$A$3</c:f>
              <c:strCache>
                <c:ptCount val="1"/>
                <c:pt idx="0">
                  <c:v>Vo väčšine prípadov </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Hárok1!$B$3</c:f>
              <c:numCache>
                <c:formatCode>General</c:formatCode>
                <c:ptCount val="1"/>
                <c:pt idx="0">
                  <c:v>53.273324388541432</c:v>
                </c:pt>
              </c:numCache>
            </c:numRef>
          </c:val>
        </c:ser>
        <c:ser>
          <c:idx val="0"/>
          <c:order val="4"/>
          <c:tx>
            <c:strRef>
              <c:f>Hárok1!$A$2</c:f>
              <c:strCache>
                <c:ptCount val="1"/>
                <c:pt idx="0">
                  <c:v>Áno vždy</c:v>
                </c:pt>
              </c:strCache>
            </c:strRef>
          </c:tx>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Hárok1!$B$2</c:f>
              <c:numCache>
                <c:formatCode>General</c:formatCode>
                <c:ptCount val="1"/>
                <c:pt idx="0">
                  <c:v>8.9075248742019006</c:v>
                </c:pt>
              </c:numCache>
            </c:numRef>
          </c:val>
        </c:ser>
        <c:dLbls>
          <c:showLegendKey val="0"/>
          <c:showVal val="1"/>
          <c:showCatName val="0"/>
          <c:showSerName val="0"/>
          <c:showPercent val="0"/>
          <c:showBubbleSize val="0"/>
        </c:dLbls>
        <c:gapWidth val="100"/>
        <c:overlap val="100"/>
        <c:axId val="94956544"/>
        <c:axId val="94958336"/>
      </c:barChart>
      <c:catAx>
        <c:axId val="94956544"/>
        <c:scaling>
          <c:orientation val="minMax"/>
        </c:scaling>
        <c:delete val="0"/>
        <c:axPos val="b"/>
        <c:majorTickMark val="out"/>
        <c:minorTickMark val="none"/>
        <c:tickLblPos val="nextTo"/>
        <c:crossAx val="94958336"/>
        <c:crosses val="autoZero"/>
        <c:auto val="1"/>
        <c:lblAlgn val="ctr"/>
        <c:lblOffset val="100"/>
        <c:noMultiLvlLbl val="0"/>
      </c:catAx>
      <c:valAx>
        <c:axId val="94958336"/>
        <c:scaling>
          <c:orientation val="minMax"/>
        </c:scaling>
        <c:delete val="0"/>
        <c:axPos val="l"/>
        <c:numFmt formatCode="0%" sourceLinked="1"/>
        <c:majorTickMark val="out"/>
        <c:minorTickMark val="none"/>
        <c:tickLblPos val="nextTo"/>
        <c:txPr>
          <a:bodyPr/>
          <a:lstStyle/>
          <a:p>
            <a:pPr>
              <a:defRPr sz="800"/>
            </a:pPr>
            <a:endParaRPr lang="sk-SK"/>
          </a:p>
        </c:txPr>
        <c:crossAx val="94956544"/>
        <c:crosses val="autoZero"/>
        <c:crossBetween val="between"/>
        <c:majorUnit val="0.5"/>
      </c:valAx>
    </c:plotArea>
    <c:legend>
      <c:legendPos val="b"/>
      <c:layout>
        <c:manualLayout>
          <c:xMode val="edge"/>
          <c:yMode val="edge"/>
          <c:x val="4.4040591322963181E-2"/>
          <c:y val="0.76568041282975219"/>
          <c:w val="0.89595988260465997"/>
          <c:h val="0.21848013701677121"/>
        </c:manualLayout>
      </c:layout>
      <c:overlay val="0"/>
    </c:legend>
    <c:plotVisOnly val="1"/>
    <c:dispBlanksAs val="zero"/>
    <c:showDLblsOverMax val="0"/>
  </c:chart>
  <c:txPr>
    <a:bodyPr/>
    <a:lstStyle/>
    <a:p>
      <a:pPr>
        <a:defRPr sz="1000"/>
      </a:pPr>
      <a:endParaRPr lang="sk-SK"/>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328330206378979"/>
          <c:y val="6.0491493383742934E-2"/>
          <c:w val="0.70168855534709262"/>
          <c:h val="0.94139886578449905"/>
        </c:manualLayout>
      </c:layout>
      <c:barChart>
        <c:barDir val="bar"/>
        <c:grouping val="percentStacked"/>
        <c:varyColors val="0"/>
        <c:ser>
          <c:idx val="0"/>
          <c:order val="0"/>
          <c:tx>
            <c:strRef>
              <c:f>Sheet1!$B$1</c:f>
              <c:strCache>
                <c:ptCount val="1"/>
                <c:pt idx="0">
                  <c:v>Pri všetkých</c:v>
                </c:pt>
              </c:strCache>
            </c:strRef>
          </c:tx>
          <c:spPr>
            <a:blipFill dpi="0" rotWithShape="0">
              <a:blip xmlns:r="http://schemas.openxmlformats.org/officeDocument/2006/relationships" r:embed="rId1"/>
              <a:srcRect/>
              <a:stretch>
                <a:fillRect/>
              </a:stretch>
            </a:blipFill>
            <a:ln w="25195">
              <a:noFill/>
            </a:ln>
          </c:spPr>
          <c:invertIfNegative val="0"/>
          <c:pictureOptions>
            <c:pictureFormat val="stretch"/>
          </c:pictureOptions>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Sheet1!$B$2:$B$27</c:f>
              <c:numCache>
                <c:formatCode>General</c:formatCode>
                <c:ptCount val="23"/>
                <c:pt idx="0">
                  <c:v>9.3657275237459068</c:v>
                </c:pt>
                <c:pt idx="1">
                  <c:v>8.7811451738377837</c:v>
                </c:pt>
                <c:pt idx="2">
                  <c:v>9.8644764166395973</c:v>
                </c:pt>
                <c:pt idx="3">
                  <c:v>7.6634520176686811</c:v>
                </c:pt>
                <c:pt idx="5">
                  <c:v>7.9714408617157906</c:v>
                </c:pt>
                <c:pt idx="6">
                  <c:v>9.7716025548508867</c:v>
                </c:pt>
                <c:pt idx="8">
                  <c:v>10.594411704607063</c:v>
                </c:pt>
                <c:pt idx="9">
                  <c:v>4.978644046161226</c:v>
                </c:pt>
                <c:pt idx="10">
                  <c:v>10.919094350599858</c:v>
                </c:pt>
                <c:pt idx="11">
                  <c:v>6.7769972225860524</c:v>
                </c:pt>
                <c:pt idx="12">
                  <c:v>25.963964050009725</c:v>
                </c:pt>
                <c:pt idx="13">
                  <c:v>5.3729913180527715</c:v>
                </c:pt>
                <c:pt idx="15">
                  <c:v>7.2067410646011965</c:v>
                </c:pt>
                <c:pt idx="16">
                  <c:v>14.34410223616603</c:v>
                </c:pt>
                <c:pt idx="17">
                  <c:v>7.3755389502526914</c:v>
                </c:pt>
                <c:pt idx="18">
                  <c:v>3.387508627611147</c:v>
                </c:pt>
                <c:pt idx="19">
                  <c:v>15.698400193831052</c:v>
                </c:pt>
                <c:pt idx="20">
                  <c:v>4.6579373296301041</c:v>
                </c:pt>
                <c:pt idx="21">
                  <c:v>11.461480607278395</c:v>
                </c:pt>
                <c:pt idx="22">
                  <c:v>7.1928599083019353</c:v>
                </c:pt>
              </c:numCache>
            </c:numRef>
          </c:val>
        </c:ser>
        <c:ser>
          <c:idx val="1"/>
          <c:order val="1"/>
          <c:tx>
            <c:strRef>
              <c:f>Sheet1!$C$1</c:f>
              <c:strCache>
                <c:ptCount val="1"/>
                <c:pt idx="0">
                  <c:v>Pri väčšine</c:v>
                </c:pt>
              </c:strCache>
            </c:strRef>
          </c:tx>
          <c:spPr>
            <a:blipFill dpi="0" rotWithShape="0">
              <a:blip xmlns:r="http://schemas.openxmlformats.org/officeDocument/2006/relationships" r:embed="rId2"/>
              <a:srcRect/>
              <a:stretch>
                <a:fillRect/>
              </a:stretch>
            </a:blipFill>
            <a:ln w="25195">
              <a:noFill/>
            </a:ln>
          </c:spPr>
          <c:invertIfNegative val="0"/>
          <c:pictureOptions>
            <c:pictureFormat val="stretch"/>
          </c:pictureOptions>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Sheet1!$C$2:$C$27</c:f>
              <c:numCache>
                <c:formatCode>General</c:formatCode>
                <c:ptCount val="23"/>
                <c:pt idx="0">
                  <c:v>38.246567006613347</c:v>
                </c:pt>
                <c:pt idx="1">
                  <c:v>57.843140149377547</c:v>
                </c:pt>
                <c:pt idx="2">
                  <c:v>53.563223501528277</c:v>
                </c:pt>
                <c:pt idx="3">
                  <c:v>60.162406104619158</c:v>
                </c:pt>
                <c:pt idx="5">
                  <c:v>53.833995754849752</c:v>
                </c:pt>
                <c:pt idx="6">
                  <c:v>52.755781510611925</c:v>
                </c:pt>
                <c:pt idx="8">
                  <c:v>45.314979022449329</c:v>
                </c:pt>
                <c:pt idx="9">
                  <c:v>51.216347861457017</c:v>
                </c:pt>
                <c:pt idx="10">
                  <c:v>59.015552070732916</c:v>
                </c:pt>
                <c:pt idx="11">
                  <c:v>59.03534961456166</c:v>
                </c:pt>
                <c:pt idx="12">
                  <c:v>43.771926575684759</c:v>
                </c:pt>
                <c:pt idx="13">
                  <c:v>63.363140515259666</c:v>
                </c:pt>
                <c:pt idx="15">
                  <c:v>56.91757598794343</c:v>
                </c:pt>
                <c:pt idx="16">
                  <c:v>59.819657604623671</c:v>
                </c:pt>
                <c:pt idx="17">
                  <c:v>42.01708553947401</c:v>
                </c:pt>
                <c:pt idx="18">
                  <c:v>55.689948925168089</c:v>
                </c:pt>
                <c:pt idx="19">
                  <c:v>51.062210133420621</c:v>
                </c:pt>
                <c:pt idx="20">
                  <c:v>59.182673107338623</c:v>
                </c:pt>
                <c:pt idx="21">
                  <c:v>57.976510692739154</c:v>
                </c:pt>
                <c:pt idx="22">
                  <c:v>44.035306123103453</c:v>
                </c:pt>
              </c:numCache>
            </c:numRef>
          </c:val>
        </c:ser>
        <c:ser>
          <c:idx val="2"/>
          <c:order val="2"/>
          <c:tx>
            <c:strRef>
              <c:f>Sheet1!$D$1</c:f>
              <c:strCache>
                <c:ptCount val="1"/>
                <c:pt idx="0">
                  <c:v>Pri vybraných</c:v>
                </c:pt>
              </c:strCache>
            </c:strRef>
          </c:tx>
          <c:spPr>
            <a:solidFill>
              <a:schemeClr val="hlink"/>
            </a:solidFill>
            <a:ln w="25195">
              <a:noFill/>
            </a:ln>
          </c:spPr>
          <c:invertIfNegative val="0"/>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Sheet1!$D$2:$D$27</c:f>
              <c:numCache>
                <c:formatCode>General</c:formatCode>
                <c:ptCount val="23"/>
                <c:pt idx="0">
                  <c:v>34.614637277099604</c:v>
                </c:pt>
                <c:pt idx="1">
                  <c:v>25.332960562831698</c:v>
                </c:pt>
                <c:pt idx="2">
                  <c:v>25.905254266982496</c:v>
                </c:pt>
                <c:pt idx="3">
                  <c:v>22.487416853056089</c:v>
                </c:pt>
                <c:pt idx="5">
                  <c:v>25.792261676438525</c:v>
                </c:pt>
                <c:pt idx="6">
                  <c:v>27.750322017070189</c:v>
                </c:pt>
                <c:pt idx="8">
                  <c:v>31.120303703928521</c:v>
                </c:pt>
                <c:pt idx="9">
                  <c:v>27.625835255235756</c:v>
                </c:pt>
                <c:pt idx="10">
                  <c:v>22.69139751171658</c:v>
                </c:pt>
                <c:pt idx="11">
                  <c:v>30.854871510578398</c:v>
                </c:pt>
                <c:pt idx="12">
                  <c:v>16.282895087733806</c:v>
                </c:pt>
                <c:pt idx="13">
                  <c:v>31.263868166687573</c:v>
                </c:pt>
                <c:pt idx="15">
                  <c:v>24.616039684445699</c:v>
                </c:pt>
                <c:pt idx="16">
                  <c:v>23.750891351312781</c:v>
                </c:pt>
                <c:pt idx="17">
                  <c:v>26.712746989724089</c:v>
                </c:pt>
                <c:pt idx="18">
                  <c:v>30.789595774571129</c:v>
                </c:pt>
                <c:pt idx="19">
                  <c:v>27.384886812958637</c:v>
                </c:pt>
                <c:pt idx="20">
                  <c:v>21.253434115945264</c:v>
                </c:pt>
                <c:pt idx="21">
                  <c:v>24.485268298502913</c:v>
                </c:pt>
                <c:pt idx="22">
                  <c:v>34.595139771284749</c:v>
                </c:pt>
              </c:numCache>
            </c:numRef>
          </c:val>
        </c:ser>
        <c:ser>
          <c:idx val="7"/>
          <c:order val="3"/>
          <c:tx>
            <c:strRef>
              <c:f>Sheet1!$E$1</c:f>
              <c:strCache>
                <c:ptCount val="1"/>
                <c:pt idx="0">
                  <c:v>Pri špecifických, keď ma to zaujíma</c:v>
                </c:pt>
              </c:strCache>
            </c:strRef>
          </c:tx>
          <c:spPr>
            <a:solidFill>
              <a:schemeClr val="folHlink"/>
            </a:solidFill>
            <a:ln w="25195">
              <a:noFill/>
            </a:ln>
          </c:spPr>
          <c:invertIfNegative val="0"/>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Sheet1!$E$2:$E$27</c:f>
              <c:numCache>
                <c:formatCode>General</c:formatCode>
                <c:ptCount val="23"/>
                <c:pt idx="0">
                  <c:v>9.5899622197783092</c:v>
                </c:pt>
                <c:pt idx="1">
                  <c:v>5.1051960050602929</c:v>
                </c:pt>
                <c:pt idx="2">
                  <c:v>7.8883092613692121</c:v>
                </c:pt>
                <c:pt idx="3">
                  <c:v>5.0992945920101782</c:v>
                </c:pt>
                <c:pt idx="5">
                  <c:v>7.0646905896087562</c:v>
                </c:pt>
                <c:pt idx="6">
                  <c:v>6.2826749136673676</c:v>
                </c:pt>
                <c:pt idx="9">
                  <c:v>13.141870934439522</c:v>
                </c:pt>
                <c:pt idx="10">
                  <c:v>3.6655799584735598</c:v>
                </c:pt>
                <c:pt idx="11">
                  <c:v>2.3798708570081684</c:v>
                </c:pt>
                <c:pt idx="12">
                  <c:v>9.966438232995408</c:v>
                </c:pt>
                <c:pt idx="15">
                  <c:v>9.4103700492720304</c:v>
                </c:pt>
                <c:pt idx="17">
                  <c:v>15.766394215207807</c:v>
                </c:pt>
                <c:pt idx="18">
                  <c:v>3.3713738177071852</c:v>
                </c:pt>
                <c:pt idx="19">
                  <c:v>3.8705226726235429</c:v>
                </c:pt>
                <c:pt idx="20">
                  <c:v>12.796942031598437</c:v>
                </c:pt>
                <c:pt idx="21">
                  <c:v>1.3321666067257123</c:v>
                </c:pt>
                <c:pt idx="22">
                  <c:v>7.4865257504482523</c:v>
                </c:pt>
              </c:numCache>
            </c:numRef>
          </c:val>
        </c:ser>
        <c:ser>
          <c:idx val="3"/>
          <c:order val="4"/>
          <c:tx>
            <c:strRef>
              <c:f>Sheet1!$F$1</c:f>
              <c:strCache>
                <c:ptCount val="1"/>
                <c:pt idx="0">
                  <c:v>Vôbec nesledujem</c:v>
                </c:pt>
              </c:strCache>
            </c:strRef>
          </c:tx>
          <c:spPr>
            <a:solidFill>
              <a:srgbClr val="969696"/>
            </a:solidFill>
            <a:ln w="25195">
              <a:noFill/>
            </a:ln>
          </c:spPr>
          <c:invertIfNegative val="0"/>
          <c:dLbls>
            <c:numFmt formatCode="0" sourceLinked="0"/>
            <c:spPr>
              <a:noFill/>
              <a:ln w="25195">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Sheet1!$F$2:$F$27</c:f>
              <c:numCache>
                <c:formatCode>General</c:formatCode>
                <c:ptCount val="23"/>
                <c:pt idx="0">
                  <c:v>8.1831059727627853</c:v>
                </c:pt>
                <c:pt idx="1">
                  <c:v>2.9375581088926528</c:v>
                </c:pt>
                <c:pt idx="2">
                  <c:v>2.7787365534803876</c:v>
                </c:pt>
                <c:pt idx="3">
                  <c:v>4.5874304326459283</c:v>
                </c:pt>
                <c:pt idx="5">
                  <c:v>5.3376111173872571</c:v>
                </c:pt>
                <c:pt idx="6">
                  <c:v>3.4396190037995811</c:v>
                </c:pt>
                <c:pt idx="8">
                  <c:v>12.970305569015139</c:v>
                </c:pt>
                <c:pt idx="9">
                  <c:v>3.0373019027064254</c:v>
                </c:pt>
                <c:pt idx="10">
                  <c:v>3.7083761084770801</c:v>
                </c:pt>
                <c:pt idx="11">
                  <c:v>0.95291079526570366</c:v>
                </c:pt>
                <c:pt idx="12">
                  <c:v>4.0147760535763082</c:v>
                </c:pt>
                <c:pt idx="15">
                  <c:v>1.8492732137376411</c:v>
                </c:pt>
                <c:pt idx="16">
                  <c:v>2.085348807897494</c:v>
                </c:pt>
                <c:pt idx="17">
                  <c:v>8.1282343053414365</c:v>
                </c:pt>
                <c:pt idx="18">
                  <c:v>6.7615728549424672</c:v>
                </c:pt>
                <c:pt idx="19">
                  <c:v>1.9839801871661082</c:v>
                </c:pt>
                <c:pt idx="20">
                  <c:v>2.1090134154875577</c:v>
                </c:pt>
                <c:pt idx="21">
                  <c:v>4.7445737947538316</c:v>
                </c:pt>
                <c:pt idx="22">
                  <c:v>6.6901684468616232</c:v>
                </c:pt>
              </c:numCache>
            </c:numRef>
          </c:val>
        </c:ser>
        <c:dLbls>
          <c:showLegendKey val="0"/>
          <c:showVal val="1"/>
          <c:showCatName val="0"/>
          <c:showSerName val="0"/>
          <c:showPercent val="0"/>
          <c:showBubbleSize val="0"/>
        </c:dLbls>
        <c:gapWidth val="50"/>
        <c:overlap val="100"/>
        <c:axId val="95047040"/>
        <c:axId val="95057024"/>
      </c:barChart>
      <c:catAx>
        <c:axId val="95047040"/>
        <c:scaling>
          <c:orientation val="maxMin"/>
        </c:scaling>
        <c:delete val="0"/>
        <c:axPos val="l"/>
        <c:majorGridlines>
          <c:spPr>
            <a:ln w="12598">
              <a:solidFill>
                <a:srgbClr val="C0C0C0"/>
              </a:solidFill>
              <a:prstDash val="solid"/>
            </a:ln>
          </c:spPr>
        </c:majorGridlines>
        <c:numFmt formatCode="General" sourceLinked="1"/>
        <c:majorTickMark val="out"/>
        <c:minorTickMark val="none"/>
        <c:tickLblPos val="nextTo"/>
        <c:spPr>
          <a:ln w="12598">
            <a:solidFill>
              <a:srgbClr val="C0C0C0"/>
            </a:solidFill>
            <a:prstDash val="solid"/>
          </a:ln>
        </c:spPr>
        <c:txPr>
          <a:bodyPr rot="0" vert="horz"/>
          <a:lstStyle/>
          <a:p>
            <a:pPr>
              <a:defRPr>
                <a:solidFill>
                  <a:schemeClr val="tx1"/>
                </a:solidFill>
              </a:defRPr>
            </a:pPr>
            <a:endParaRPr lang="sk-SK"/>
          </a:p>
        </c:txPr>
        <c:crossAx val="95057024"/>
        <c:crosses val="autoZero"/>
        <c:auto val="1"/>
        <c:lblAlgn val="ctr"/>
        <c:lblOffset val="100"/>
        <c:tickLblSkip val="1"/>
        <c:tickMarkSkip val="1"/>
        <c:noMultiLvlLbl val="0"/>
      </c:catAx>
      <c:valAx>
        <c:axId val="95057024"/>
        <c:scaling>
          <c:orientation val="minMax"/>
        </c:scaling>
        <c:delete val="0"/>
        <c:axPos val="t"/>
        <c:numFmt formatCode="0%" sourceLinked="1"/>
        <c:majorTickMark val="out"/>
        <c:minorTickMark val="none"/>
        <c:tickLblPos val="nextTo"/>
        <c:spPr>
          <a:ln w="12598">
            <a:solidFill>
              <a:srgbClr val="C0C0C0"/>
            </a:solidFill>
            <a:prstDash val="solid"/>
          </a:ln>
        </c:spPr>
        <c:txPr>
          <a:bodyPr rot="0" vert="horz"/>
          <a:lstStyle/>
          <a:p>
            <a:pPr>
              <a:defRPr sz="800">
                <a:solidFill>
                  <a:schemeClr val="tx1"/>
                </a:solidFill>
              </a:defRPr>
            </a:pPr>
            <a:endParaRPr lang="sk-SK"/>
          </a:p>
        </c:txPr>
        <c:crossAx val="95047040"/>
        <c:crosses val="autoZero"/>
        <c:crossBetween val="between"/>
        <c:majorUnit val="0.2"/>
      </c:valAx>
      <c:spPr>
        <a:noFill/>
        <a:ln w="25195">
          <a:noFill/>
        </a:ln>
      </c:spPr>
    </c:plotArea>
    <c:plotVisOnly val="1"/>
    <c:dispBlanksAs val="gap"/>
    <c:showDLblsOverMax val="0"/>
  </c:chart>
  <c:spPr>
    <a:noFill/>
    <a:ln>
      <a:noFill/>
    </a:ln>
  </c:spPr>
  <c:txPr>
    <a:bodyPr/>
    <a:lstStyle/>
    <a:p>
      <a:pPr>
        <a:defRPr sz="1000" b="0" i="0" u="none" strike="noStrike" baseline="0">
          <a:solidFill>
            <a:schemeClr val="bg1"/>
          </a:solidFill>
          <a:latin typeface="+mn-lt"/>
          <a:ea typeface="Tahoma"/>
          <a:cs typeface="Tahoma"/>
        </a:defRPr>
      </a:pPr>
      <a:endParaRPr lang="sk-SK"/>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28228863117018"/>
          <c:y val="4.9549549549549494E-2"/>
          <c:w val="0.58280411415413769"/>
          <c:h val="0.6217837576128229"/>
        </c:manualLayout>
      </c:layout>
      <c:barChart>
        <c:barDir val="col"/>
        <c:grouping val="percentStacked"/>
        <c:varyColors val="0"/>
        <c:ser>
          <c:idx val="3"/>
          <c:order val="0"/>
          <c:tx>
            <c:strRef>
              <c:f>Hárok1!$A$5</c:f>
              <c:strCache>
                <c:ptCount val="1"/>
                <c:pt idx="0">
                  <c:v>Úplne nesúhlasím</c:v>
                </c:pt>
              </c:strCache>
            </c:strRef>
          </c:tx>
          <c:spPr>
            <a:solidFill>
              <a:schemeClr val="accent6"/>
            </a:solidFill>
          </c:spPr>
          <c:invertIfNegative val="0"/>
          <c:dLbls>
            <c:dLbl>
              <c:idx val="0"/>
              <c:layout>
                <c:manualLayout>
                  <c:x val="-7.3400985538271965E-3"/>
                  <c:y val="6.472237086868996E-3"/>
                </c:manualLayout>
              </c:layout>
              <c:dLblPos val="ctr"/>
              <c:showLegendKey val="0"/>
              <c:showVal val="1"/>
              <c:showCatName val="0"/>
              <c:showSerName val="0"/>
              <c:showPercent val="0"/>
              <c:showBubbleSize val="0"/>
            </c:dLbl>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Hárok1!$B$5</c:f>
              <c:numCache>
                <c:formatCode>General</c:formatCode>
                <c:ptCount val="1"/>
                <c:pt idx="0">
                  <c:v>1.5796444559220304</c:v>
                </c:pt>
              </c:numCache>
            </c:numRef>
          </c:val>
        </c:ser>
        <c:ser>
          <c:idx val="2"/>
          <c:order val="1"/>
          <c:tx>
            <c:strRef>
              <c:f>Hárok1!$A$4</c:f>
              <c:strCache>
                <c:ptCount val="1"/>
                <c:pt idx="0">
                  <c:v>Skôr nesúhlasím</c:v>
                </c:pt>
              </c:strCache>
            </c:strRef>
          </c:tx>
          <c:spPr>
            <a:solidFill>
              <a:schemeClr val="accent5"/>
            </a:solidFill>
          </c:spPr>
          <c:invertIfNegative val="0"/>
          <c:dLbls>
            <c:dLbl>
              <c:idx val="0"/>
              <c:layout>
                <c:manualLayout>
                  <c:x val="-7.3400985538271965E-3"/>
                  <c:y val="1.9417220905639222E-2"/>
                </c:manualLayout>
              </c:layout>
              <c:dLblPos val="ctr"/>
              <c:showLegendKey val="0"/>
              <c:showVal val="1"/>
              <c:showCatName val="0"/>
              <c:showSerName val="0"/>
              <c:showPercent val="0"/>
              <c:showBubbleSize val="0"/>
            </c:dLbl>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Hárok1!$B$4</c:f>
              <c:numCache>
                <c:formatCode>General</c:formatCode>
                <c:ptCount val="1"/>
                <c:pt idx="0">
                  <c:v>6.3749037200282377</c:v>
                </c:pt>
              </c:numCache>
            </c:numRef>
          </c:val>
        </c:ser>
        <c:ser>
          <c:idx val="1"/>
          <c:order val="2"/>
          <c:tx>
            <c:strRef>
              <c:f>Hárok1!$A$3</c:f>
              <c:strCache>
                <c:ptCount val="1"/>
                <c:pt idx="0">
                  <c:v>Skôr súhlasím</c:v>
                </c:pt>
              </c:strCache>
            </c:strRef>
          </c:tx>
          <c:spPr>
            <a:solidFill>
              <a:schemeClr val="accent4"/>
            </a:solidFill>
          </c:spPr>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Hárok1!$B$3</c:f>
              <c:numCache>
                <c:formatCode>General</c:formatCode>
                <c:ptCount val="1"/>
                <c:pt idx="0">
                  <c:v>44.728347948425636</c:v>
                </c:pt>
              </c:numCache>
            </c:numRef>
          </c:val>
        </c:ser>
        <c:ser>
          <c:idx val="0"/>
          <c:order val="3"/>
          <c:tx>
            <c:strRef>
              <c:f>Hárok1!$A$2</c:f>
              <c:strCache>
                <c:ptCount val="1"/>
                <c:pt idx="0">
                  <c:v>Úplne súhlasím</c:v>
                </c:pt>
              </c:strCache>
            </c:strRef>
          </c:tx>
          <c:spPr>
            <a:solidFill>
              <a:schemeClr val="accent3"/>
            </a:solidFill>
          </c:spPr>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f>
              <c:strCache>
                <c:ptCount val="1"/>
                <c:pt idx="0">
                  <c:v>2014</c:v>
                </c:pt>
              </c:strCache>
            </c:strRef>
          </c:cat>
          <c:val>
            <c:numRef>
              <c:f>Hárok1!$B$2</c:f>
              <c:numCache>
                <c:formatCode>General</c:formatCode>
                <c:ptCount val="1"/>
                <c:pt idx="0">
                  <c:v>47.317103875624021</c:v>
                </c:pt>
              </c:numCache>
            </c:numRef>
          </c:val>
        </c:ser>
        <c:dLbls>
          <c:showLegendKey val="0"/>
          <c:showVal val="1"/>
          <c:showCatName val="0"/>
          <c:showSerName val="0"/>
          <c:showPercent val="0"/>
          <c:showBubbleSize val="0"/>
        </c:dLbls>
        <c:gapWidth val="100"/>
        <c:overlap val="100"/>
        <c:axId val="39529088"/>
        <c:axId val="39543168"/>
      </c:barChart>
      <c:catAx>
        <c:axId val="39529088"/>
        <c:scaling>
          <c:orientation val="minMax"/>
        </c:scaling>
        <c:delete val="0"/>
        <c:axPos val="b"/>
        <c:majorTickMark val="out"/>
        <c:minorTickMark val="none"/>
        <c:tickLblPos val="nextTo"/>
        <c:crossAx val="39543168"/>
        <c:crosses val="autoZero"/>
        <c:auto val="1"/>
        <c:lblAlgn val="ctr"/>
        <c:lblOffset val="100"/>
        <c:noMultiLvlLbl val="0"/>
      </c:catAx>
      <c:valAx>
        <c:axId val="39543168"/>
        <c:scaling>
          <c:orientation val="minMax"/>
        </c:scaling>
        <c:delete val="0"/>
        <c:axPos val="l"/>
        <c:numFmt formatCode="0%" sourceLinked="1"/>
        <c:majorTickMark val="out"/>
        <c:minorTickMark val="none"/>
        <c:tickLblPos val="nextTo"/>
        <c:crossAx val="39529088"/>
        <c:crosses val="autoZero"/>
        <c:crossBetween val="between"/>
        <c:majorUnit val="0.5"/>
      </c:valAx>
    </c:plotArea>
    <c:legend>
      <c:legendPos val="r"/>
      <c:layout>
        <c:manualLayout>
          <c:xMode val="edge"/>
          <c:yMode val="edge"/>
          <c:x val="8.0551802023092992E-2"/>
          <c:y val="0.80015238386463827"/>
          <c:w val="0.82402691677715345"/>
          <c:h val="0.12785057207654868"/>
        </c:manualLayout>
      </c:layout>
      <c:overlay val="0"/>
    </c:legend>
    <c:plotVisOnly val="1"/>
    <c:dispBlanksAs val="zero"/>
    <c:showDLblsOverMax val="0"/>
  </c:chart>
  <c:txPr>
    <a:bodyPr/>
    <a:lstStyle/>
    <a:p>
      <a:pPr>
        <a:defRPr sz="1000"/>
      </a:pPr>
      <a:endParaRPr lang="sk-SK"/>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626038781163437"/>
          <c:y val="6.3953488372093026E-2"/>
          <c:w val="0.62880886426592864"/>
          <c:h val="0.8837209302325586"/>
        </c:manualLayout>
      </c:layout>
      <c:barChart>
        <c:barDir val="bar"/>
        <c:grouping val="clustered"/>
        <c:varyColors val="0"/>
        <c:ser>
          <c:idx val="2"/>
          <c:order val="0"/>
          <c:tx>
            <c:strRef>
              <c:f>Sheet1!$A$2</c:f>
              <c:strCache>
                <c:ptCount val="1"/>
                <c:pt idx="0">
                  <c:v>Celková spontánna znalosť</c:v>
                </c:pt>
              </c:strCache>
            </c:strRef>
          </c:tx>
          <c:spPr>
            <a:solidFill>
              <a:schemeClr val="accent4"/>
            </a:solidFill>
            <a:ln w="24099">
              <a:noFill/>
            </a:ln>
          </c:spPr>
          <c:invertIfNegative val="0"/>
          <c:dLbls>
            <c:numFmt formatCode="0.0&quot;%&quot;" sourceLinked="0"/>
            <c:spPr>
              <a:noFill/>
              <a:ln w="24099">
                <a:noFill/>
              </a:ln>
            </c:spPr>
            <c:txPr>
              <a:bodyPr/>
              <a:lstStyle/>
              <a:p>
                <a:pPr>
                  <a:defRPr sz="900" b="0" i="0" u="none" strike="noStrike" baseline="0">
                    <a:solidFill>
                      <a:schemeClr val="tx1"/>
                    </a:solidFill>
                    <a:latin typeface="Arial"/>
                    <a:ea typeface="Arial"/>
                    <a:cs typeface="Arial"/>
                  </a:defRPr>
                </a:pPr>
                <a:endParaRPr lang="sk-SK"/>
              </a:p>
            </c:txPr>
            <c:showLegendKey val="0"/>
            <c:showVal val="1"/>
            <c:showCatName val="0"/>
            <c:showSerName val="0"/>
            <c:showPercent val="0"/>
            <c:showBubbleSize val="0"/>
            <c:showLeaderLines val="0"/>
          </c:dLbls>
          <c:cat>
            <c:strRef>
              <c:f>Sheet1!$B$1:$J$1</c:f>
              <c:strCache>
                <c:ptCount val="6"/>
                <c:pt idx="0">
                  <c:v>do 500 EUR</c:v>
                </c:pt>
                <c:pt idx="1">
                  <c:v>501 – 800 EUR</c:v>
                </c:pt>
                <c:pt idx="2">
                  <c:v>801 – 1200 EUR</c:v>
                </c:pt>
                <c:pt idx="3">
                  <c:v>1201 – 1700 EUR</c:v>
                </c:pt>
                <c:pt idx="4">
                  <c:v>1701 – 2300 EUR</c:v>
                </c:pt>
                <c:pt idx="5">
                  <c:v>nad 2300 EUR</c:v>
                </c:pt>
              </c:strCache>
            </c:strRef>
          </c:cat>
          <c:val>
            <c:numRef>
              <c:f>Sheet1!$B$2:$J$2</c:f>
              <c:numCache>
                <c:formatCode>General</c:formatCode>
                <c:ptCount val="6"/>
                <c:pt idx="0">
                  <c:v>7.3967957597930418</c:v>
                </c:pt>
                <c:pt idx="1">
                  <c:v>19.433898273958913</c:v>
                </c:pt>
                <c:pt idx="2">
                  <c:v>32.567445462312321</c:v>
                </c:pt>
                <c:pt idx="3">
                  <c:v>19.1498186419525</c:v>
                </c:pt>
                <c:pt idx="4">
                  <c:v>5.9580268481899301</c:v>
                </c:pt>
                <c:pt idx="5">
                  <c:v>4.002869701830857</c:v>
                </c:pt>
              </c:numCache>
            </c:numRef>
          </c:val>
        </c:ser>
        <c:dLbls>
          <c:showLegendKey val="0"/>
          <c:showVal val="1"/>
          <c:showCatName val="0"/>
          <c:showSerName val="0"/>
          <c:showPercent val="0"/>
          <c:showBubbleSize val="0"/>
        </c:dLbls>
        <c:gapWidth val="40"/>
        <c:axId val="38993280"/>
        <c:axId val="39053568"/>
      </c:barChart>
      <c:catAx>
        <c:axId val="38993280"/>
        <c:scaling>
          <c:orientation val="maxMin"/>
        </c:scaling>
        <c:delete val="0"/>
        <c:axPos val="l"/>
        <c:numFmt formatCode="General" sourceLinked="1"/>
        <c:majorTickMark val="out"/>
        <c:minorTickMark val="none"/>
        <c:tickLblPos val="nextTo"/>
        <c:spPr>
          <a:ln w="12050">
            <a:solidFill>
              <a:srgbClr val="C0C0C0"/>
            </a:solidFill>
            <a:prstDash val="solid"/>
          </a:ln>
        </c:spPr>
        <c:txPr>
          <a:bodyPr rot="0" vert="horz"/>
          <a:lstStyle/>
          <a:p>
            <a:pPr>
              <a:defRPr sz="949" b="0" i="0" u="none" strike="noStrike" baseline="0">
                <a:solidFill>
                  <a:schemeClr val="tx1"/>
                </a:solidFill>
                <a:latin typeface="Arial"/>
                <a:ea typeface="Arial"/>
                <a:cs typeface="Arial"/>
              </a:defRPr>
            </a:pPr>
            <a:endParaRPr lang="sk-SK"/>
          </a:p>
        </c:txPr>
        <c:crossAx val="39053568"/>
        <c:crosses val="autoZero"/>
        <c:auto val="1"/>
        <c:lblAlgn val="ctr"/>
        <c:lblOffset val="100"/>
        <c:tickLblSkip val="1"/>
        <c:tickMarkSkip val="1"/>
        <c:noMultiLvlLbl val="0"/>
      </c:catAx>
      <c:valAx>
        <c:axId val="39053568"/>
        <c:scaling>
          <c:orientation val="minMax"/>
          <c:max val="100"/>
          <c:min val="0"/>
        </c:scaling>
        <c:delete val="0"/>
        <c:axPos val="t"/>
        <c:numFmt formatCode="General" sourceLinked="1"/>
        <c:majorTickMark val="none"/>
        <c:minorTickMark val="none"/>
        <c:tickLblPos val="none"/>
        <c:spPr>
          <a:ln w="9037">
            <a:noFill/>
          </a:ln>
        </c:spPr>
        <c:crossAx val="38993280"/>
        <c:crosses val="autoZero"/>
        <c:crossBetween val="between"/>
        <c:majorUnit val="25"/>
      </c:valAx>
      <c:spPr>
        <a:noFill/>
        <a:ln w="24099">
          <a:noFill/>
        </a:ln>
      </c:spPr>
    </c:plotArea>
    <c:plotVisOnly val="1"/>
    <c:dispBlanksAs val="gap"/>
    <c:showDLblsOverMax val="0"/>
  </c:chart>
  <c:spPr>
    <a:noFill/>
    <a:ln>
      <a:noFill/>
    </a:ln>
  </c:spPr>
  <c:txPr>
    <a:bodyPr/>
    <a:lstStyle/>
    <a:p>
      <a:pPr>
        <a:defRPr sz="759" b="0" i="0" u="none" strike="noStrike" baseline="0">
          <a:solidFill>
            <a:schemeClr val="tx1"/>
          </a:solidFill>
          <a:latin typeface="Tahoma"/>
          <a:ea typeface="Tahoma"/>
          <a:cs typeface="Tahoma"/>
        </a:defRPr>
      </a:pPr>
      <a:endParaRPr lang="sk-SK"/>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328330206378979"/>
          <c:y val="6.0491493383742934E-2"/>
          <c:w val="0.70168855534709262"/>
          <c:h val="0.94139886578449905"/>
        </c:manualLayout>
      </c:layout>
      <c:barChart>
        <c:barDir val="bar"/>
        <c:grouping val="percentStacked"/>
        <c:varyColors val="0"/>
        <c:ser>
          <c:idx val="0"/>
          <c:order val="0"/>
          <c:tx>
            <c:strRef>
              <c:f>Sheet1!$B$1</c:f>
              <c:strCache>
                <c:ptCount val="1"/>
                <c:pt idx="0">
                  <c:v>Určite áno</c:v>
                </c:pt>
              </c:strCache>
            </c:strRef>
          </c:tx>
          <c:spPr>
            <a:solidFill>
              <a:schemeClr val="accent3"/>
            </a:solidFill>
            <a:ln w="24823">
              <a:noFill/>
            </a:ln>
          </c:spPr>
          <c:invertIfNegative val="0"/>
          <c:dLbls>
            <c:numFmt formatCode="0" sourceLinked="0"/>
            <c:spPr>
              <a:noFill/>
              <a:ln w="24823">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Sheet1!$B$2:$B$27</c:f>
              <c:numCache>
                <c:formatCode>General</c:formatCode>
                <c:ptCount val="23"/>
                <c:pt idx="0">
                  <c:v>45.733062372497798</c:v>
                </c:pt>
                <c:pt idx="1">
                  <c:v>44.096936993305732</c:v>
                </c:pt>
                <c:pt idx="2">
                  <c:v>51.488563929500273</c:v>
                </c:pt>
                <c:pt idx="3">
                  <c:v>50.051331373320643</c:v>
                </c:pt>
                <c:pt idx="5">
                  <c:v>44.751508810384664</c:v>
                </c:pt>
                <c:pt idx="6">
                  <c:v>49.685345832421071</c:v>
                </c:pt>
                <c:pt idx="8">
                  <c:v>45.2676954120966</c:v>
                </c:pt>
                <c:pt idx="9">
                  <c:v>46.132844421286187</c:v>
                </c:pt>
                <c:pt idx="10">
                  <c:v>46.189515674779805</c:v>
                </c:pt>
                <c:pt idx="11">
                  <c:v>51.412269435185657</c:v>
                </c:pt>
                <c:pt idx="12">
                  <c:v>59.059074734151658</c:v>
                </c:pt>
                <c:pt idx="13">
                  <c:v>47.461402715698433</c:v>
                </c:pt>
                <c:pt idx="15">
                  <c:v>34.086487762467179</c:v>
                </c:pt>
                <c:pt idx="16">
                  <c:v>51.99998792223186</c:v>
                </c:pt>
                <c:pt idx="17">
                  <c:v>34.245370657822875</c:v>
                </c:pt>
                <c:pt idx="18">
                  <c:v>31.485911704359214</c:v>
                </c:pt>
                <c:pt idx="19">
                  <c:v>51.354469866687936</c:v>
                </c:pt>
                <c:pt idx="20">
                  <c:v>52.751017306476477</c:v>
                </c:pt>
                <c:pt idx="21">
                  <c:v>57.310192865579779</c:v>
                </c:pt>
                <c:pt idx="22">
                  <c:v>63.649872618433918</c:v>
                </c:pt>
              </c:numCache>
            </c:numRef>
          </c:val>
        </c:ser>
        <c:ser>
          <c:idx val="1"/>
          <c:order val="1"/>
          <c:tx>
            <c:strRef>
              <c:f>Sheet1!$C$1</c:f>
              <c:strCache>
                <c:ptCount val="1"/>
                <c:pt idx="0">
                  <c:v>Skôr áno</c:v>
                </c:pt>
              </c:strCache>
            </c:strRef>
          </c:tx>
          <c:spPr>
            <a:solidFill>
              <a:schemeClr val="accent4"/>
            </a:solidFill>
            <a:ln w="24823">
              <a:noFill/>
            </a:ln>
          </c:spPr>
          <c:invertIfNegative val="0"/>
          <c:dLbls>
            <c:numFmt formatCode="0" sourceLinked="0"/>
            <c:spPr>
              <a:noFill/>
              <a:ln w="24823">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Sheet1!$C$2:$C$27</c:f>
              <c:numCache>
                <c:formatCode>General</c:formatCode>
                <c:ptCount val="23"/>
                <c:pt idx="0">
                  <c:v>47.385016664665883</c:v>
                </c:pt>
                <c:pt idx="1">
                  <c:v>47.025689494740448</c:v>
                </c:pt>
                <c:pt idx="2">
                  <c:v>39.700315768462552</c:v>
                </c:pt>
                <c:pt idx="3">
                  <c:v>43.400841912439731</c:v>
                </c:pt>
                <c:pt idx="5">
                  <c:v>45.840122950299481</c:v>
                </c:pt>
                <c:pt idx="6">
                  <c:v>43.702093945356779</c:v>
                </c:pt>
                <c:pt idx="8">
                  <c:v>42.232162142871445</c:v>
                </c:pt>
                <c:pt idx="9">
                  <c:v>47.923951795317237</c:v>
                </c:pt>
                <c:pt idx="10">
                  <c:v>46.62205764405423</c:v>
                </c:pt>
                <c:pt idx="11">
                  <c:v>42.557472133694823</c:v>
                </c:pt>
                <c:pt idx="12">
                  <c:v>31.607841221273738</c:v>
                </c:pt>
                <c:pt idx="13">
                  <c:v>44.797783443378123</c:v>
                </c:pt>
                <c:pt idx="15">
                  <c:v>50.808971345313722</c:v>
                </c:pt>
                <c:pt idx="16">
                  <c:v>43.2356331814021</c:v>
                </c:pt>
                <c:pt idx="17">
                  <c:v>54.752274929710154</c:v>
                </c:pt>
                <c:pt idx="18">
                  <c:v>60.218016859676709</c:v>
                </c:pt>
                <c:pt idx="19">
                  <c:v>43.322211712531036</c:v>
                </c:pt>
                <c:pt idx="20">
                  <c:v>43.075537235125289</c:v>
                </c:pt>
                <c:pt idx="21">
                  <c:v>35.131854923891318</c:v>
                </c:pt>
                <c:pt idx="22">
                  <c:v>28.902492721136312</c:v>
                </c:pt>
              </c:numCache>
            </c:numRef>
          </c:val>
        </c:ser>
        <c:ser>
          <c:idx val="2"/>
          <c:order val="2"/>
          <c:tx>
            <c:strRef>
              <c:f>Sheet1!$D$1</c:f>
              <c:strCache>
                <c:ptCount val="1"/>
                <c:pt idx="0">
                  <c:v>Skôr nie</c:v>
                </c:pt>
              </c:strCache>
            </c:strRef>
          </c:tx>
          <c:spPr>
            <a:solidFill>
              <a:schemeClr val="accent5"/>
            </a:solidFill>
            <a:ln w="24823">
              <a:noFill/>
            </a:ln>
          </c:spPr>
          <c:invertIfNegative val="0"/>
          <c:dLbls>
            <c:numFmt formatCode="0" sourceLinked="0"/>
            <c:spPr>
              <a:noFill/>
              <a:ln w="24823">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Sheet1!$D$2:$D$27</c:f>
              <c:numCache>
                <c:formatCode>General</c:formatCode>
                <c:ptCount val="23"/>
                <c:pt idx="0">
                  <c:v>6.881920962836281</c:v>
                </c:pt>
                <c:pt idx="1">
                  <c:v>5.4969638520890696</c:v>
                </c:pt>
                <c:pt idx="2">
                  <c:v>7.1624990114743703</c:v>
                </c:pt>
                <c:pt idx="3">
                  <c:v>6.5478267142396511</c:v>
                </c:pt>
                <c:pt idx="5">
                  <c:v>6.8088574552730785</c:v>
                </c:pt>
                <c:pt idx="6">
                  <c:v>5.9743309807679532</c:v>
                </c:pt>
                <c:pt idx="8">
                  <c:v>12.500142445032012</c:v>
                </c:pt>
                <c:pt idx="9">
                  <c:v>4.8249469198767212</c:v>
                </c:pt>
                <c:pt idx="10">
                  <c:v>5.5598608147509374</c:v>
                </c:pt>
                <c:pt idx="11">
                  <c:v>5.0563414451339685</c:v>
                </c:pt>
                <c:pt idx="12">
                  <c:v>5.3183079909982984</c:v>
                </c:pt>
                <c:pt idx="13">
                  <c:v>7.7408138409234439</c:v>
                </c:pt>
                <c:pt idx="15">
                  <c:v>11.719233609397673</c:v>
                </c:pt>
                <c:pt idx="16">
                  <c:v>2.679030088468525</c:v>
                </c:pt>
                <c:pt idx="17">
                  <c:v>7.1980027128332091</c:v>
                </c:pt>
                <c:pt idx="18">
                  <c:v>5.9807348852628497</c:v>
                </c:pt>
                <c:pt idx="19">
                  <c:v>5.3233184207809936</c:v>
                </c:pt>
                <c:pt idx="20">
                  <c:v>4.1734454583982297</c:v>
                </c:pt>
                <c:pt idx="21">
                  <c:v>6.2257856038032191</c:v>
                </c:pt>
                <c:pt idx="22">
                  <c:v>7.4476346604297596</c:v>
                </c:pt>
              </c:numCache>
            </c:numRef>
          </c:val>
        </c:ser>
        <c:ser>
          <c:idx val="7"/>
          <c:order val="3"/>
          <c:tx>
            <c:strRef>
              <c:f>Sheet1!$E$1</c:f>
              <c:strCache>
                <c:ptCount val="1"/>
                <c:pt idx="0">
                  <c:v>Určite nie</c:v>
                </c:pt>
              </c:strCache>
            </c:strRef>
          </c:tx>
          <c:spPr>
            <a:solidFill>
              <a:schemeClr val="accent6"/>
            </a:solidFill>
            <a:ln w="24823">
              <a:noFill/>
            </a:ln>
          </c:spPr>
          <c:invertIfNegative val="0"/>
          <c:dLbls>
            <c:numFmt formatCode="0" sourceLinked="0"/>
            <c:spPr>
              <a:noFill/>
              <a:ln w="24823">
                <a:noFill/>
              </a:ln>
            </c:spPr>
            <c:showLegendKey val="0"/>
            <c:showVal val="1"/>
            <c:showCatName val="0"/>
            <c:showSerName val="0"/>
            <c:showPercent val="0"/>
            <c:showBubbleSize val="0"/>
            <c:showLeaderLines val="0"/>
          </c:dLbls>
          <c:cat>
            <c:strRef>
              <c:f>Sheet1!$A$2:$A$27</c:f>
              <c:strCache>
                <c:ptCount val="23"/>
                <c:pt idx="0">
                  <c:v>15 – 24 rokov</c:v>
                </c:pt>
                <c:pt idx="1">
                  <c:v>25 – 39 rokov</c:v>
                </c:pt>
                <c:pt idx="2">
                  <c:v>40 – 54 rokov</c:v>
                </c:pt>
                <c:pt idx="3">
                  <c:v>55 – 79 rokov</c:v>
                </c:pt>
                <c:pt idx="5">
                  <c:v>muž</c:v>
                </c:pt>
                <c:pt idx="6">
                  <c:v>žena</c:v>
                </c:pt>
                <c:pt idx="8">
                  <c:v>do 500 eur</c:v>
                </c:pt>
                <c:pt idx="9">
                  <c:v>501 – 800 EUR</c:v>
                </c:pt>
                <c:pt idx="10">
                  <c:v>801 – 1200 EUR</c:v>
                </c:pt>
                <c:pt idx="11">
                  <c:v>1201 – 1700 EUR</c:v>
                </c:pt>
                <c:pt idx="12">
                  <c:v>1701 – 2300 EUR</c:v>
                </c:pt>
                <c:pt idx="13">
                  <c:v>nad 2300 EUR</c:v>
                </c:pt>
                <c:pt idx="15">
                  <c:v>Bratislavský kraj</c:v>
                </c:pt>
                <c:pt idx="16">
                  <c:v>Trnavský kraj</c:v>
                </c:pt>
                <c:pt idx="17">
                  <c:v>Trenčiansky kraj</c:v>
                </c:pt>
                <c:pt idx="18">
                  <c:v>Nitriansky kraj</c:v>
                </c:pt>
                <c:pt idx="19">
                  <c:v>Žilinský kraj</c:v>
                </c:pt>
                <c:pt idx="20">
                  <c:v>Banskobystrický kraj</c:v>
                </c:pt>
                <c:pt idx="21">
                  <c:v>Prešovský kraj</c:v>
                </c:pt>
                <c:pt idx="22">
                  <c:v>Košický kraj</c:v>
                </c:pt>
              </c:strCache>
            </c:strRef>
          </c:cat>
          <c:val>
            <c:numRef>
              <c:f>Sheet1!$E$2:$E$27</c:f>
              <c:numCache>
                <c:formatCode>General</c:formatCode>
                <c:ptCount val="23"/>
                <c:pt idx="1">
                  <c:v>3.3804096598647186</c:v>
                </c:pt>
                <c:pt idx="2">
                  <c:v>1.6486212905628048</c:v>
                </c:pt>
                <c:pt idx="5">
                  <c:v>2.59951078404282</c:v>
                </c:pt>
                <c:pt idx="6">
                  <c:v>0.63822924145410864</c:v>
                </c:pt>
                <c:pt idx="9">
                  <c:v>1.1182568635197956</c:v>
                </c:pt>
                <c:pt idx="10">
                  <c:v>1.6285658664150169</c:v>
                </c:pt>
                <c:pt idx="11">
                  <c:v>0.97391698598556786</c:v>
                </c:pt>
                <c:pt idx="12">
                  <c:v>4.0147760535763082</c:v>
                </c:pt>
                <c:pt idx="15">
                  <c:v>3.385307282821437</c:v>
                </c:pt>
                <c:pt idx="16">
                  <c:v>2.085348807897494</c:v>
                </c:pt>
                <c:pt idx="17">
                  <c:v>3.8043516996337914</c:v>
                </c:pt>
                <c:pt idx="18">
                  <c:v>2.3153365507012262</c:v>
                </c:pt>
                <c:pt idx="21">
                  <c:v>1.3321666067257123</c:v>
                </c:pt>
              </c:numCache>
            </c:numRef>
          </c:val>
        </c:ser>
        <c:dLbls>
          <c:showLegendKey val="0"/>
          <c:showVal val="1"/>
          <c:showCatName val="0"/>
          <c:showSerName val="0"/>
          <c:showPercent val="0"/>
          <c:showBubbleSize val="0"/>
        </c:dLbls>
        <c:gapWidth val="50"/>
        <c:overlap val="100"/>
        <c:axId val="39593472"/>
        <c:axId val="39595008"/>
      </c:barChart>
      <c:catAx>
        <c:axId val="39593472"/>
        <c:scaling>
          <c:orientation val="maxMin"/>
        </c:scaling>
        <c:delete val="0"/>
        <c:axPos val="l"/>
        <c:majorGridlines>
          <c:spPr>
            <a:ln w="12411">
              <a:solidFill>
                <a:srgbClr val="C0C0C0"/>
              </a:solidFill>
              <a:prstDash val="solid"/>
            </a:ln>
          </c:spPr>
        </c:majorGridlines>
        <c:numFmt formatCode="General" sourceLinked="1"/>
        <c:majorTickMark val="out"/>
        <c:minorTickMark val="none"/>
        <c:tickLblPos val="nextTo"/>
        <c:spPr>
          <a:ln w="12411">
            <a:solidFill>
              <a:srgbClr val="C0C0C0"/>
            </a:solidFill>
            <a:prstDash val="solid"/>
          </a:ln>
        </c:spPr>
        <c:txPr>
          <a:bodyPr rot="0" vert="horz"/>
          <a:lstStyle/>
          <a:p>
            <a:pPr>
              <a:defRPr>
                <a:solidFill>
                  <a:schemeClr val="tx1"/>
                </a:solidFill>
              </a:defRPr>
            </a:pPr>
            <a:endParaRPr lang="sk-SK"/>
          </a:p>
        </c:txPr>
        <c:crossAx val="39595008"/>
        <c:crosses val="autoZero"/>
        <c:auto val="1"/>
        <c:lblAlgn val="ctr"/>
        <c:lblOffset val="100"/>
        <c:tickLblSkip val="1"/>
        <c:tickMarkSkip val="1"/>
        <c:noMultiLvlLbl val="0"/>
      </c:catAx>
      <c:valAx>
        <c:axId val="39595008"/>
        <c:scaling>
          <c:orientation val="minMax"/>
        </c:scaling>
        <c:delete val="0"/>
        <c:axPos val="t"/>
        <c:numFmt formatCode="0%" sourceLinked="1"/>
        <c:majorTickMark val="out"/>
        <c:minorTickMark val="none"/>
        <c:tickLblPos val="nextTo"/>
        <c:spPr>
          <a:ln w="12411">
            <a:solidFill>
              <a:srgbClr val="C0C0C0"/>
            </a:solidFill>
            <a:prstDash val="solid"/>
          </a:ln>
        </c:spPr>
        <c:txPr>
          <a:bodyPr rot="0" vert="horz"/>
          <a:lstStyle/>
          <a:p>
            <a:pPr>
              <a:defRPr/>
            </a:pPr>
            <a:endParaRPr lang="sk-SK"/>
          </a:p>
        </c:txPr>
        <c:crossAx val="39593472"/>
        <c:crosses val="autoZero"/>
        <c:crossBetween val="between"/>
        <c:majorUnit val="0.2"/>
      </c:valAx>
      <c:spPr>
        <a:noFill/>
        <a:ln w="24823">
          <a:noFill/>
        </a:ln>
      </c:spPr>
    </c:plotArea>
    <c:plotVisOnly val="1"/>
    <c:dispBlanksAs val="gap"/>
    <c:showDLblsOverMax val="0"/>
  </c:chart>
  <c:spPr>
    <a:noFill/>
    <a:ln>
      <a:noFill/>
    </a:ln>
  </c:spPr>
  <c:txPr>
    <a:bodyPr/>
    <a:lstStyle/>
    <a:p>
      <a:pPr>
        <a:defRPr sz="1000" b="0" i="0" u="none" strike="noStrike" baseline="0">
          <a:solidFill>
            <a:schemeClr val="bg1"/>
          </a:solidFill>
          <a:latin typeface="+mn-lt"/>
          <a:ea typeface="Tahoma"/>
          <a:cs typeface="Tahoma"/>
        </a:defRPr>
      </a:pPr>
      <a:endParaRPr lang="sk-SK"/>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Hárok1!$B$1</c:f>
              <c:strCache>
                <c:ptCount val="1"/>
                <c:pt idx="0">
                  <c:v>Predaj</c:v>
                </c:pt>
              </c:strCache>
            </c:strRef>
          </c:tx>
          <c:spPr>
            <a:solidFill>
              <a:schemeClr val="accent6"/>
            </a:solidFill>
          </c:spPr>
          <c:dPt>
            <c:idx val="0"/>
            <c:bubble3D val="0"/>
            <c:spPr>
              <a:solidFill>
                <a:schemeClr val="accent1"/>
              </a:solidFill>
            </c:spPr>
          </c:dPt>
          <c:dLbls>
            <c:numFmt formatCode="0&quot;%&quot;"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1"/>
          </c:dLbls>
          <c:cat>
            <c:strRef>
              <c:f>Hárok1!$A$2:$A$3</c:f>
              <c:strCache>
                <c:ptCount val="2"/>
                <c:pt idx="0">
                  <c:v>muži</c:v>
                </c:pt>
                <c:pt idx="1">
                  <c:v>ženy</c:v>
                </c:pt>
              </c:strCache>
            </c:strRef>
          </c:cat>
          <c:val>
            <c:numRef>
              <c:f>Hárok1!$B$2:$B$3</c:f>
              <c:numCache>
                <c:formatCode>General</c:formatCode>
                <c:ptCount val="2"/>
                <c:pt idx="0">
                  <c:v>48.000003774335241</c:v>
                </c:pt>
                <c:pt idx="1">
                  <c:v>51.999996225664709</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71232690741243565"/>
          <c:y val="0.37102741527579142"/>
          <c:w val="0.19571906959905874"/>
          <c:h val="0.2427261773733653"/>
        </c:manualLayout>
      </c:layout>
      <c:overlay val="0"/>
      <c:txPr>
        <a:bodyPr/>
        <a:lstStyle/>
        <a:p>
          <a:pPr>
            <a:defRPr sz="900"/>
          </a:pPr>
          <a:endParaRPr lang="sk-SK"/>
        </a:p>
      </c:txPr>
    </c:legend>
    <c:plotVisOnly val="1"/>
    <c:dispBlanksAs val="zero"/>
    <c:showDLblsOverMax val="0"/>
  </c:chart>
  <c:txPr>
    <a:bodyPr/>
    <a:lstStyle/>
    <a:p>
      <a:pPr>
        <a:defRPr sz="1000"/>
      </a:pPr>
      <a:endParaRPr lang="sk-SK"/>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Hárok1!$B$1</c:f>
              <c:strCache>
                <c:ptCount val="1"/>
                <c:pt idx="0">
                  <c:v>Predaj</c:v>
                </c:pt>
              </c:strCache>
            </c:strRef>
          </c:tx>
          <c:dLbls>
            <c:dLbl>
              <c:idx val="0"/>
              <c:layout>
                <c:manualLayout>
                  <c:x val="-0.10690430588068384"/>
                  <c:y val="0.18881958371775737"/>
                </c:manualLayout>
              </c:layout>
              <c:dLblPos val="bestFit"/>
              <c:showLegendKey val="0"/>
              <c:showVal val="1"/>
              <c:showCatName val="0"/>
              <c:showSerName val="0"/>
              <c:showPercent val="0"/>
              <c:showBubbleSize val="0"/>
            </c:dLbl>
            <c:dLbl>
              <c:idx val="2"/>
              <c:layout>
                <c:manualLayout>
                  <c:x val="0.16923707171738667"/>
                  <c:y val="-8.455013186189464E-2"/>
                </c:manualLayout>
              </c:layout>
              <c:dLblPos val="bestFit"/>
              <c:showLegendKey val="0"/>
              <c:showVal val="1"/>
              <c:showCatName val="0"/>
              <c:showSerName val="0"/>
              <c:showPercent val="0"/>
              <c:showBubbleSize val="0"/>
            </c:dLbl>
            <c:dLbl>
              <c:idx val="3"/>
              <c:layout>
                <c:manualLayout>
                  <c:x val="8.6174452496866061E-2"/>
                  <c:y val="0.19112850271145101"/>
                </c:manualLayout>
              </c:layout>
              <c:dLblPos val="bestFit"/>
              <c:showLegendKey val="0"/>
              <c:showVal val="1"/>
              <c:showCatName val="0"/>
              <c:showSerName val="0"/>
              <c:showPercent val="0"/>
              <c:showBubbleSize val="0"/>
            </c:dLbl>
            <c:numFmt formatCode="0&quot;%&quot;"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1"/>
          </c:dLbls>
          <c:cat>
            <c:strRef>
              <c:f>Hárok1!$A$2:$A$5</c:f>
              <c:strCache>
                <c:ptCount val="4"/>
                <c:pt idx="0">
                  <c:v>základné</c:v>
                </c:pt>
                <c:pt idx="1">
                  <c:v>vyučený, stredoškolské bez maturity</c:v>
                </c:pt>
                <c:pt idx="2">
                  <c:v>stredoškolské s maturitou</c:v>
                </c:pt>
                <c:pt idx="3">
                  <c:v>vysokoškolské</c:v>
                </c:pt>
              </c:strCache>
            </c:strRef>
          </c:cat>
          <c:val>
            <c:numRef>
              <c:f>Hárok1!$B$2:$B$5</c:f>
              <c:numCache>
                <c:formatCode>General</c:formatCode>
                <c:ptCount val="4"/>
                <c:pt idx="0">
                  <c:v>14.574508810954233</c:v>
                </c:pt>
                <c:pt idx="1">
                  <c:v>33.425496398833843</c:v>
                </c:pt>
                <c:pt idx="2">
                  <c:v>39.999993542196457</c:v>
                </c:pt>
                <c:pt idx="3">
                  <c:v>12.000001248015417</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5734879546379446"/>
          <c:y val="9.0480651745671006E-2"/>
          <c:w val="0.42697762473068746"/>
          <c:h val="0.90951934825432912"/>
        </c:manualLayout>
      </c:layout>
      <c:overlay val="0"/>
      <c:txPr>
        <a:bodyPr/>
        <a:lstStyle/>
        <a:p>
          <a:pPr>
            <a:defRPr sz="900"/>
          </a:pPr>
          <a:endParaRPr lang="sk-SK"/>
        </a:p>
      </c:txPr>
    </c:legend>
    <c:plotVisOnly val="1"/>
    <c:dispBlanksAs val="zero"/>
    <c:showDLblsOverMax val="0"/>
  </c:chart>
  <c:txPr>
    <a:bodyPr/>
    <a:lstStyle/>
    <a:p>
      <a:pPr>
        <a:defRPr sz="1000"/>
      </a:pPr>
      <a:endParaRPr lang="sk-SK"/>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846438467903193"/>
          <c:y val="6.856256640925032E-2"/>
          <c:w val="0.55868279933934806"/>
          <c:h val="0.8628748671815033"/>
        </c:manualLayout>
      </c:layout>
      <c:barChart>
        <c:barDir val="bar"/>
        <c:grouping val="clustered"/>
        <c:varyColors val="0"/>
        <c:ser>
          <c:idx val="0"/>
          <c:order val="0"/>
          <c:tx>
            <c:strRef>
              <c:f>Hárok1!$B$1</c:f>
              <c:strCache>
                <c:ptCount val="1"/>
                <c:pt idx="0">
                  <c:v>Rad 1</c:v>
                </c:pt>
              </c:strCache>
            </c:strRef>
          </c:tx>
          <c:invertIfNegative val="0"/>
          <c:dPt>
            <c:idx val="0"/>
            <c:invertIfNegative val="0"/>
            <c:bubble3D val="0"/>
            <c:spPr>
              <a:solidFill>
                <a:schemeClr val="accent4"/>
              </a:solidFill>
            </c:spPr>
          </c:dPt>
          <c:dPt>
            <c:idx val="1"/>
            <c:invertIfNegative val="0"/>
            <c:bubble3D val="0"/>
            <c:spPr>
              <a:solidFill>
                <a:schemeClr val="accent3"/>
              </a:solidFill>
            </c:spPr>
          </c:dPt>
          <c:dPt>
            <c:idx val="2"/>
            <c:invertIfNegative val="0"/>
            <c:bubble3D val="0"/>
            <c:spPr>
              <a:solidFill>
                <a:schemeClr val="accent2"/>
              </a:solidFill>
            </c:spPr>
          </c:dPt>
          <c:dPt>
            <c:idx val="3"/>
            <c:invertIfNegative val="0"/>
            <c:bubble3D val="0"/>
            <c:spPr>
              <a:solidFill>
                <a:schemeClr val="accent1"/>
              </a:solidFill>
            </c:spPr>
          </c:dPt>
          <c:dLbls>
            <c:numFmt formatCode="0.0&quot;%&quot;" sourceLinked="0"/>
            <c:txPr>
              <a:bodyPr/>
              <a:lstStyle/>
              <a:p>
                <a:pPr>
                  <a:defRPr sz="900"/>
                </a:pPr>
                <a:endParaRPr lang="sk-SK"/>
              </a:p>
            </c:txPr>
            <c:dLblPos val="outEnd"/>
            <c:showLegendKey val="0"/>
            <c:showVal val="1"/>
            <c:showCatName val="0"/>
            <c:showSerName val="0"/>
            <c:showPercent val="0"/>
            <c:showBubbleSize val="0"/>
            <c:showLeaderLines val="0"/>
          </c:dLbls>
          <c:cat>
            <c:strRef>
              <c:f>Hárok1!$A$2:$A$5</c:f>
              <c:strCache>
                <c:ptCount val="4"/>
                <c:pt idx="0">
                  <c:v>15 - 24 rokov</c:v>
                </c:pt>
                <c:pt idx="1">
                  <c:v>25 - 39 rokov</c:v>
                </c:pt>
                <c:pt idx="2">
                  <c:v>40 - 54 rokov</c:v>
                </c:pt>
                <c:pt idx="3">
                  <c:v>55 - 79 rokov</c:v>
                </c:pt>
              </c:strCache>
            </c:strRef>
          </c:cat>
          <c:val>
            <c:numRef>
              <c:f>Hárok1!$B$2:$B$5</c:f>
              <c:numCache>
                <c:formatCode>General</c:formatCode>
                <c:ptCount val="4"/>
                <c:pt idx="0">
                  <c:v>20.999996259653148</c:v>
                </c:pt>
                <c:pt idx="1">
                  <c:v>36.000006867360334</c:v>
                </c:pt>
                <c:pt idx="2">
                  <c:v>22.000003779036621</c:v>
                </c:pt>
                <c:pt idx="3">
                  <c:v>20.999993093949836</c:v>
                </c:pt>
              </c:numCache>
            </c:numRef>
          </c:val>
        </c:ser>
        <c:dLbls>
          <c:showLegendKey val="0"/>
          <c:showVal val="1"/>
          <c:showCatName val="0"/>
          <c:showSerName val="0"/>
          <c:showPercent val="0"/>
          <c:showBubbleSize val="0"/>
        </c:dLbls>
        <c:gapWidth val="150"/>
        <c:axId val="40601856"/>
        <c:axId val="40610432"/>
      </c:barChart>
      <c:catAx>
        <c:axId val="40601856"/>
        <c:scaling>
          <c:orientation val="maxMin"/>
        </c:scaling>
        <c:delete val="0"/>
        <c:axPos val="l"/>
        <c:majorTickMark val="out"/>
        <c:minorTickMark val="none"/>
        <c:tickLblPos val="nextTo"/>
        <c:spPr>
          <a:ln>
            <a:solidFill>
              <a:schemeClr val="bg1">
                <a:lumMod val="85000"/>
              </a:schemeClr>
            </a:solidFill>
          </a:ln>
        </c:spPr>
        <c:txPr>
          <a:bodyPr/>
          <a:lstStyle/>
          <a:p>
            <a:pPr>
              <a:defRPr sz="900"/>
            </a:pPr>
            <a:endParaRPr lang="sk-SK"/>
          </a:p>
        </c:txPr>
        <c:crossAx val="40610432"/>
        <c:crosses val="autoZero"/>
        <c:auto val="1"/>
        <c:lblAlgn val="ctr"/>
        <c:lblOffset val="100"/>
        <c:noMultiLvlLbl val="0"/>
      </c:catAx>
      <c:valAx>
        <c:axId val="40610432"/>
        <c:scaling>
          <c:orientation val="minMax"/>
          <c:max val="50"/>
          <c:min val="0"/>
        </c:scaling>
        <c:delete val="1"/>
        <c:axPos val="t"/>
        <c:numFmt formatCode="General" sourceLinked="1"/>
        <c:majorTickMark val="out"/>
        <c:minorTickMark val="none"/>
        <c:tickLblPos val="none"/>
        <c:crossAx val="40601856"/>
        <c:crosses val="autoZero"/>
        <c:crossBetween val="between"/>
        <c:majorUnit val="20"/>
      </c:valAx>
      <c:spPr>
        <a:ln>
          <a:noFill/>
        </a:ln>
      </c:spPr>
    </c:plotArea>
    <c:plotVisOnly val="1"/>
    <c:dispBlanksAs val="gap"/>
    <c:showDLblsOverMax val="0"/>
  </c:chart>
  <c:txPr>
    <a:bodyPr/>
    <a:lstStyle/>
    <a:p>
      <a:pPr>
        <a:defRPr sz="1000"/>
      </a:pPr>
      <a:endParaRPr lang="sk-SK"/>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204003911275798"/>
          <c:y val="5.7752260134149899E-2"/>
          <c:w val="0.69726563407723852"/>
          <c:h val="0.87954110898661553"/>
        </c:manualLayout>
      </c:layout>
      <c:barChart>
        <c:barDir val="bar"/>
        <c:grouping val="clustered"/>
        <c:varyColors val="0"/>
        <c:ser>
          <c:idx val="3"/>
          <c:order val="0"/>
          <c:tx>
            <c:strRef>
              <c:f>Sheet1!$B$1</c:f>
              <c:strCache>
                <c:ptCount val="1"/>
                <c:pt idx="0">
                  <c:v>2014</c:v>
                </c:pt>
              </c:strCache>
            </c:strRef>
          </c:tx>
          <c:spPr>
            <a:solidFill>
              <a:schemeClr val="accent1"/>
            </a:solidFill>
            <a:ln w="25241">
              <a:noFill/>
            </a:ln>
          </c:spPr>
          <c:invertIfNegative val="0"/>
          <c:dLbls>
            <c:numFmt formatCode="0" sourceLinked="0"/>
            <c:spPr>
              <a:noFill/>
              <a:ln w="25241">
                <a:noFill/>
              </a:ln>
            </c:spPr>
            <c:dLblPos val="outEnd"/>
            <c:showLegendKey val="0"/>
            <c:showVal val="1"/>
            <c:showCatName val="0"/>
            <c:showSerName val="0"/>
            <c:showPercent val="0"/>
            <c:showBubbleSize val="0"/>
            <c:showLeaderLines val="0"/>
          </c:dLbls>
          <c:cat>
            <c:strRef>
              <c:f>Sheet1!$A$2:$A$8</c:f>
              <c:strCache>
                <c:ptCount val="4"/>
                <c:pt idx="0">
                  <c:v>Kvalita z našich regiónov</c:v>
                </c:pt>
                <c:pt idx="1">
                  <c:v>Vyrobené na Slovensku</c:v>
                </c:pt>
                <c:pt idx="2">
                  <c:v>Značka kvality SR</c:v>
                </c:pt>
                <c:pt idx="3">
                  <c:v>Žiadne z nich</c:v>
                </c:pt>
              </c:strCache>
            </c:strRef>
          </c:cat>
          <c:val>
            <c:numRef>
              <c:f>Sheet1!$B$2:$B$8</c:f>
              <c:numCache>
                <c:formatCode>General</c:formatCode>
                <c:ptCount val="4"/>
                <c:pt idx="0">
                  <c:v>31.9347610475679</c:v>
                </c:pt>
                <c:pt idx="1">
                  <c:v>31.470699489471446</c:v>
                </c:pt>
                <c:pt idx="2">
                  <c:v>30.252655348168481</c:v>
                </c:pt>
                <c:pt idx="3">
                  <c:v>6.3418841147921112</c:v>
                </c:pt>
              </c:numCache>
            </c:numRef>
          </c:val>
        </c:ser>
        <c:ser>
          <c:idx val="0"/>
          <c:order val="1"/>
          <c:tx>
            <c:strRef>
              <c:f>Sheet1!$C$1</c:f>
              <c:strCache>
                <c:ptCount val="1"/>
                <c:pt idx="0">
                  <c:v>2013</c:v>
                </c:pt>
              </c:strCache>
            </c:strRef>
          </c:tx>
          <c:spPr>
            <a:solidFill>
              <a:schemeClr val="bg1">
                <a:lumMod val="50000"/>
              </a:schemeClr>
            </a:solidFill>
          </c:spPr>
          <c:invertIfNegative val="0"/>
          <c:dLbls>
            <c:numFmt formatCode="0" sourceLinked="0"/>
            <c:dLblPos val="outEnd"/>
            <c:showLegendKey val="0"/>
            <c:showVal val="1"/>
            <c:showCatName val="0"/>
            <c:showSerName val="0"/>
            <c:showPercent val="0"/>
            <c:showBubbleSize val="0"/>
            <c:showLeaderLines val="0"/>
          </c:dLbls>
          <c:cat>
            <c:strRef>
              <c:f>Sheet1!$A$2:$A$8</c:f>
              <c:strCache>
                <c:ptCount val="4"/>
                <c:pt idx="0">
                  <c:v>Kvalita z našich regiónov</c:v>
                </c:pt>
                <c:pt idx="1">
                  <c:v>Vyrobené na Slovensku</c:v>
                </c:pt>
                <c:pt idx="2">
                  <c:v>Značka kvality SR</c:v>
                </c:pt>
                <c:pt idx="3">
                  <c:v>Žiadne z nich</c:v>
                </c:pt>
              </c:strCache>
            </c:strRef>
          </c:cat>
          <c:val>
            <c:numRef>
              <c:f>Sheet1!$C$2:$C$8</c:f>
              <c:numCache>
                <c:formatCode>General</c:formatCode>
                <c:ptCount val="4"/>
                <c:pt idx="0">
                  <c:v>27.457444808736405</c:v>
                </c:pt>
                <c:pt idx="1">
                  <c:v>24.664276281244572</c:v>
                </c:pt>
                <c:pt idx="2">
                  <c:v>26.580114913880443</c:v>
                </c:pt>
                <c:pt idx="3">
                  <c:v>10.974506561112305</c:v>
                </c:pt>
              </c:numCache>
            </c:numRef>
          </c:val>
        </c:ser>
        <c:dLbls>
          <c:showLegendKey val="0"/>
          <c:showVal val="1"/>
          <c:showCatName val="0"/>
          <c:showSerName val="0"/>
          <c:showPercent val="0"/>
          <c:showBubbleSize val="0"/>
        </c:dLbls>
        <c:gapWidth val="50"/>
        <c:axId val="43022976"/>
        <c:axId val="43028864"/>
      </c:barChart>
      <c:catAx>
        <c:axId val="43022976"/>
        <c:scaling>
          <c:orientation val="maxMin"/>
        </c:scaling>
        <c:delete val="0"/>
        <c:axPos val="l"/>
        <c:numFmt formatCode="General" sourceLinked="1"/>
        <c:majorTickMark val="out"/>
        <c:minorTickMark val="none"/>
        <c:tickLblPos val="nextTo"/>
        <c:spPr>
          <a:noFill/>
          <a:ln w="3155">
            <a:solidFill>
              <a:schemeClr val="bg1">
                <a:lumMod val="75000"/>
              </a:schemeClr>
            </a:solidFill>
            <a:prstDash val="solid"/>
          </a:ln>
        </c:spPr>
        <c:txPr>
          <a:bodyPr rot="0" vert="horz"/>
          <a:lstStyle/>
          <a:p>
            <a:pPr>
              <a:defRPr/>
            </a:pPr>
            <a:endParaRPr lang="sk-SK"/>
          </a:p>
        </c:txPr>
        <c:crossAx val="43028864"/>
        <c:crosses val="autoZero"/>
        <c:auto val="1"/>
        <c:lblAlgn val="ctr"/>
        <c:lblOffset val="100"/>
        <c:tickLblSkip val="1"/>
        <c:tickMarkSkip val="1"/>
        <c:noMultiLvlLbl val="0"/>
      </c:catAx>
      <c:valAx>
        <c:axId val="43028864"/>
        <c:scaling>
          <c:orientation val="minMax"/>
          <c:max val="100"/>
          <c:min val="0"/>
        </c:scaling>
        <c:delete val="0"/>
        <c:axPos val="t"/>
        <c:numFmt formatCode="0&quot;%&quot;" sourceLinked="0"/>
        <c:majorTickMark val="out"/>
        <c:minorTickMark val="none"/>
        <c:tickLblPos val="nextTo"/>
        <c:spPr>
          <a:ln w="3155">
            <a:solidFill>
              <a:schemeClr val="bg1">
                <a:lumMod val="75000"/>
              </a:schemeClr>
            </a:solidFill>
            <a:prstDash val="solid"/>
          </a:ln>
        </c:spPr>
        <c:txPr>
          <a:bodyPr rot="0" vert="horz"/>
          <a:lstStyle/>
          <a:p>
            <a:pPr>
              <a:defRPr/>
            </a:pPr>
            <a:endParaRPr lang="sk-SK"/>
          </a:p>
        </c:txPr>
        <c:crossAx val="43022976"/>
        <c:crosses val="autoZero"/>
        <c:crossBetween val="between"/>
        <c:majorUnit val="50"/>
        <c:minorUnit val="10"/>
      </c:valAx>
      <c:spPr>
        <a:noFill/>
        <a:ln w="25241">
          <a:noFill/>
        </a:ln>
      </c:spPr>
    </c:plotArea>
    <c:legend>
      <c:legendPos val="r"/>
      <c:layout>
        <c:manualLayout>
          <c:xMode val="edge"/>
          <c:yMode val="edge"/>
          <c:x val="0.49660066388760227"/>
          <c:y val="0.78130383007679605"/>
          <c:w val="0.15862809428233235"/>
          <c:h val="0.10410731851035217"/>
        </c:manualLayout>
      </c:layout>
      <c:overlay val="0"/>
    </c:legend>
    <c:plotVisOnly val="1"/>
    <c:dispBlanksAs val="gap"/>
    <c:showDLblsOverMax val="0"/>
  </c:chart>
  <c:spPr>
    <a:noFill/>
    <a:ln>
      <a:noFill/>
    </a:ln>
  </c:spPr>
  <c:txPr>
    <a:bodyPr/>
    <a:lstStyle/>
    <a:p>
      <a:pPr>
        <a:defRPr sz="1000" b="0" i="0" u="none" strike="noStrike" baseline="0">
          <a:solidFill>
            <a:srgbClr val="000000"/>
          </a:solidFill>
          <a:latin typeface="+mn-lt"/>
          <a:ea typeface="Tahoma"/>
          <a:cs typeface="Tahoma"/>
        </a:defRPr>
      </a:pPr>
      <a:endParaRPr lang="sk-SK"/>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680204708533324E-2"/>
          <c:y val="2.5540211180216602E-2"/>
          <c:w val="0.89343563963375261"/>
          <c:h val="0.45962762467191604"/>
        </c:manualLayout>
      </c:layout>
      <c:barChart>
        <c:barDir val="col"/>
        <c:grouping val="percentStacked"/>
        <c:varyColors val="0"/>
        <c:ser>
          <c:idx val="3"/>
          <c:order val="0"/>
          <c:tx>
            <c:strRef>
              <c:f>Hárok1!$A$5</c:f>
              <c:strCache>
                <c:ptCount val="1"/>
                <c:pt idx="0">
                  <c:v>Takmer nikdy alebo nikdy si nevyberám takto označený výrobok</c:v>
                </c:pt>
              </c:strCache>
            </c:strRef>
          </c:tx>
          <c:spPr>
            <a:solidFill>
              <a:schemeClr val="accent5"/>
            </a:solidFill>
          </c:spPr>
          <c:invertIfNegative val="0"/>
          <c:dLbls>
            <c:txPr>
              <a:bodyPr/>
              <a:lstStyle/>
              <a:p>
                <a:pPr>
                  <a:defRPr>
                    <a:solidFill>
                      <a:schemeClr val="bg1"/>
                    </a:solidFill>
                  </a:defRPr>
                </a:pPr>
                <a:endParaRPr lang="sk-SK"/>
              </a:p>
            </c:txPr>
            <c:showLegendKey val="0"/>
            <c:showVal val="1"/>
            <c:showCatName val="0"/>
            <c:showSerName val="0"/>
            <c:showPercent val="0"/>
            <c:showBubbleSize val="0"/>
            <c:showLeaderLines val="0"/>
          </c:dLbls>
          <c:cat>
            <c:strRef>
              <c:f>Hárok1!$B$1:$D$1</c:f>
              <c:strCache>
                <c:ptCount val="3"/>
                <c:pt idx="0">
                  <c:v>Vyrobené na Slovensku</c:v>
                </c:pt>
                <c:pt idx="1">
                  <c:v>Kvalita z našich regiónov</c:v>
                </c:pt>
                <c:pt idx="2">
                  <c:v>Značka kvality SR</c:v>
                </c:pt>
              </c:strCache>
            </c:strRef>
          </c:cat>
          <c:val>
            <c:numRef>
              <c:f>Hárok1!$B$5:$D$5</c:f>
              <c:numCache>
                <c:formatCode>0.0</c:formatCode>
                <c:ptCount val="3"/>
                <c:pt idx="0">
                  <c:v>19.20460716063274</c:v>
                </c:pt>
                <c:pt idx="1">
                  <c:v>16.18697012837303</c:v>
                </c:pt>
                <c:pt idx="2">
                  <c:v>13.943032606237363</c:v>
                </c:pt>
              </c:numCache>
            </c:numRef>
          </c:val>
        </c:ser>
        <c:ser>
          <c:idx val="2"/>
          <c:order val="1"/>
          <c:tx>
            <c:strRef>
              <c:f>Hárok1!$A$4</c:f>
              <c:strCache>
                <c:ptCount val="1"/>
                <c:pt idx="0">
                  <c:v>Občas </c:v>
                </c:pt>
              </c:strCache>
            </c:strRef>
          </c:tx>
          <c:spPr>
            <a:solidFill>
              <a:schemeClr val="tx2"/>
            </a:solidFill>
          </c:spPr>
          <c:invertIfNegative val="0"/>
          <c:dLbls>
            <c:numFmt formatCode="#,##0.0" sourceLinked="0"/>
            <c:txPr>
              <a:bodyPr/>
              <a:lstStyle/>
              <a:p>
                <a:pPr>
                  <a:defRPr>
                    <a:solidFill>
                      <a:schemeClr val="bg1"/>
                    </a:solidFill>
                  </a:defRPr>
                </a:pPr>
                <a:endParaRPr lang="sk-SK"/>
              </a:p>
            </c:txPr>
            <c:showLegendKey val="0"/>
            <c:showVal val="1"/>
            <c:showCatName val="0"/>
            <c:showSerName val="0"/>
            <c:showPercent val="0"/>
            <c:showBubbleSize val="0"/>
            <c:showLeaderLines val="0"/>
          </c:dLbls>
          <c:cat>
            <c:strRef>
              <c:f>Hárok1!$B$1:$D$1</c:f>
              <c:strCache>
                <c:ptCount val="3"/>
                <c:pt idx="0">
                  <c:v>Vyrobené na Slovensku</c:v>
                </c:pt>
                <c:pt idx="1">
                  <c:v>Kvalita z našich regiónov</c:v>
                </c:pt>
                <c:pt idx="2">
                  <c:v>Značka kvality SR</c:v>
                </c:pt>
              </c:strCache>
            </c:strRef>
          </c:cat>
          <c:val>
            <c:numRef>
              <c:f>Hárok1!$B$4:$D$4</c:f>
              <c:numCache>
                <c:formatCode>0.0</c:formatCode>
                <c:ptCount val="3"/>
                <c:pt idx="0">
                  <c:v>42.007075621474307</c:v>
                </c:pt>
                <c:pt idx="1">
                  <c:v>41.109881457323993</c:v>
                </c:pt>
                <c:pt idx="2">
                  <c:v>40.684883001614963</c:v>
                </c:pt>
              </c:numCache>
            </c:numRef>
          </c:val>
        </c:ser>
        <c:ser>
          <c:idx val="1"/>
          <c:order val="2"/>
          <c:tx>
            <c:strRef>
              <c:f>Hárok1!$A$3</c:f>
              <c:strCache>
                <c:ptCount val="1"/>
                <c:pt idx="0">
                  <c:v>Vo väčšine prípadov</c:v>
                </c:pt>
              </c:strCache>
            </c:strRef>
          </c:tx>
          <c:spPr>
            <a:solidFill>
              <a:schemeClr val="accent4"/>
            </a:solidFill>
          </c:spPr>
          <c:invertIfNegative val="0"/>
          <c:dLbls>
            <c:numFmt formatCode="#,##0.0" sourceLinked="0"/>
            <c:txPr>
              <a:bodyPr/>
              <a:lstStyle/>
              <a:p>
                <a:pPr>
                  <a:defRPr>
                    <a:solidFill>
                      <a:schemeClr val="bg1"/>
                    </a:solidFill>
                  </a:defRPr>
                </a:pPr>
                <a:endParaRPr lang="sk-SK"/>
              </a:p>
            </c:txPr>
            <c:showLegendKey val="0"/>
            <c:showVal val="1"/>
            <c:showCatName val="0"/>
            <c:showSerName val="0"/>
            <c:showPercent val="0"/>
            <c:showBubbleSize val="0"/>
            <c:showLeaderLines val="0"/>
          </c:dLbls>
          <c:cat>
            <c:strRef>
              <c:f>Hárok1!$B$1:$D$1</c:f>
              <c:strCache>
                <c:ptCount val="3"/>
                <c:pt idx="0">
                  <c:v>Vyrobené na Slovensku</c:v>
                </c:pt>
                <c:pt idx="1">
                  <c:v>Kvalita z našich regiónov</c:v>
                </c:pt>
                <c:pt idx="2">
                  <c:v>Značka kvality SR</c:v>
                </c:pt>
              </c:strCache>
            </c:strRef>
          </c:cat>
          <c:val>
            <c:numRef>
              <c:f>Hárok1!$B$3:$D$3</c:f>
              <c:numCache>
                <c:formatCode>0.0</c:formatCode>
                <c:ptCount val="3"/>
                <c:pt idx="0">
                  <c:v>29.876708380271818</c:v>
                </c:pt>
                <c:pt idx="1">
                  <c:v>30.836996171059145</c:v>
                </c:pt>
                <c:pt idx="2">
                  <c:v>34.216819882103778</c:v>
                </c:pt>
              </c:numCache>
            </c:numRef>
          </c:val>
        </c:ser>
        <c:ser>
          <c:idx val="0"/>
          <c:order val="3"/>
          <c:tx>
            <c:strRef>
              <c:f>Hárok1!$A$2</c:f>
              <c:strCache>
                <c:ptCount val="1"/>
                <c:pt idx="0">
                  <c:v>Vždy alebo takmer vždy si vyberám výrobok označený týmto logom</c:v>
                </c:pt>
              </c:strCache>
            </c:strRef>
          </c:tx>
          <c:spPr>
            <a:solidFill>
              <a:schemeClr val="accent3"/>
            </a:solidFill>
          </c:spPr>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Hárok1!$B$1:$D$1</c:f>
              <c:strCache>
                <c:ptCount val="3"/>
                <c:pt idx="0">
                  <c:v>Vyrobené na Slovensku</c:v>
                </c:pt>
                <c:pt idx="1">
                  <c:v>Kvalita z našich regiónov</c:v>
                </c:pt>
                <c:pt idx="2">
                  <c:v>Značka kvality SR</c:v>
                </c:pt>
              </c:strCache>
            </c:strRef>
          </c:cat>
          <c:val>
            <c:numRef>
              <c:f>Hárok1!$B$2:$D$2</c:f>
              <c:numCache>
                <c:formatCode>0</c:formatCode>
                <c:ptCount val="3"/>
                <c:pt idx="0" formatCode="0.0">
                  <c:v>8.9116088376210492</c:v>
                </c:pt>
                <c:pt idx="1">
                  <c:v>11.866152243243731</c:v>
                </c:pt>
                <c:pt idx="2" formatCode="0.0">
                  <c:v>11.155264510043809</c:v>
                </c:pt>
              </c:numCache>
            </c:numRef>
          </c:val>
        </c:ser>
        <c:dLbls>
          <c:showLegendKey val="0"/>
          <c:showVal val="0"/>
          <c:showCatName val="0"/>
          <c:showSerName val="0"/>
          <c:showPercent val="0"/>
          <c:showBubbleSize val="0"/>
        </c:dLbls>
        <c:gapWidth val="100"/>
        <c:overlap val="100"/>
        <c:axId val="43059072"/>
        <c:axId val="43060608"/>
      </c:barChart>
      <c:catAx>
        <c:axId val="43059072"/>
        <c:scaling>
          <c:orientation val="minMax"/>
        </c:scaling>
        <c:delete val="0"/>
        <c:axPos val="b"/>
        <c:majorTickMark val="out"/>
        <c:minorTickMark val="none"/>
        <c:tickLblPos val="nextTo"/>
        <c:txPr>
          <a:bodyPr/>
          <a:lstStyle/>
          <a:p>
            <a:pPr>
              <a:defRPr b="0"/>
            </a:pPr>
            <a:endParaRPr lang="sk-SK"/>
          </a:p>
        </c:txPr>
        <c:crossAx val="43060608"/>
        <c:crosses val="autoZero"/>
        <c:auto val="1"/>
        <c:lblAlgn val="ctr"/>
        <c:lblOffset val="100"/>
        <c:noMultiLvlLbl val="0"/>
      </c:catAx>
      <c:valAx>
        <c:axId val="43060608"/>
        <c:scaling>
          <c:orientation val="minMax"/>
        </c:scaling>
        <c:delete val="0"/>
        <c:axPos val="l"/>
        <c:numFmt formatCode="0%" sourceLinked="1"/>
        <c:majorTickMark val="out"/>
        <c:minorTickMark val="none"/>
        <c:tickLblPos val="nextTo"/>
        <c:txPr>
          <a:bodyPr/>
          <a:lstStyle/>
          <a:p>
            <a:pPr>
              <a:defRPr sz="800"/>
            </a:pPr>
            <a:endParaRPr lang="sk-SK"/>
          </a:p>
        </c:txPr>
        <c:crossAx val="43059072"/>
        <c:crosses val="autoZero"/>
        <c:crossBetween val="between"/>
        <c:majorUnit val="0.5"/>
      </c:valAx>
    </c:plotArea>
    <c:legend>
      <c:legendPos val="b"/>
      <c:layout>
        <c:manualLayout>
          <c:xMode val="edge"/>
          <c:yMode val="edge"/>
          <c:x val="5.0666888466017112E-3"/>
          <c:y val="0.7313552212223472"/>
          <c:w val="0.95688165470611752"/>
          <c:h val="0.21398832958380201"/>
        </c:manualLayout>
      </c:layout>
      <c:overlay val="0"/>
      <c:txPr>
        <a:bodyPr/>
        <a:lstStyle/>
        <a:p>
          <a:pPr>
            <a:defRPr sz="1100"/>
          </a:pPr>
          <a:endParaRPr lang="sk-SK"/>
        </a:p>
      </c:txPr>
    </c:legend>
    <c:plotVisOnly val="1"/>
    <c:dispBlanksAs val="zero"/>
    <c:showDLblsOverMax val="0"/>
  </c:chart>
  <c:txPr>
    <a:bodyPr/>
    <a:lstStyle/>
    <a:p>
      <a:pPr>
        <a:defRPr sz="1000"/>
      </a:pPr>
      <a:endParaRPr lang="sk-SK"/>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10844837764198"/>
          <c:y val="3.1166012671203922E-2"/>
          <c:w val="0.84614008624630699"/>
          <c:h val="0.71571443008695934"/>
        </c:manualLayout>
      </c:layout>
      <c:barChart>
        <c:barDir val="col"/>
        <c:grouping val="percentStacked"/>
        <c:varyColors val="0"/>
        <c:ser>
          <c:idx val="0"/>
          <c:order val="0"/>
          <c:tx>
            <c:strRef>
              <c:f>Hárok1!$A$2</c:f>
              <c:strCache>
                <c:ptCount val="1"/>
                <c:pt idx="0">
                  <c:v>Áno, tento spôsob vyhovuje</c:v>
                </c:pt>
              </c:strCache>
            </c:strRef>
          </c:tx>
          <c:spPr>
            <a:solidFill>
              <a:schemeClr val="accent3"/>
            </a:solidFill>
          </c:spPr>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Hárok1!$B$1:$C$1</c:f>
              <c:strCache>
                <c:ptCount val="2"/>
                <c:pt idx="0">
                  <c:v>2013</c:v>
                </c:pt>
                <c:pt idx="1">
                  <c:v>2014</c:v>
                </c:pt>
              </c:strCache>
            </c:strRef>
          </c:cat>
          <c:val>
            <c:numRef>
              <c:f>Hárok1!$B$2:$C$2</c:f>
              <c:numCache>
                <c:formatCode>General</c:formatCode>
                <c:ptCount val="2"/>
                <c:pt idx="0">
                  <c:v>78.360439181482008</c:v>
                </c:pt>
                <c:pt idx="1">
                  <c:v>83.816700896700326</c:v>
                </c:pt>
              </c:numCache>
            </c:numRef>
          </c:val>
        </c:ser>
        <c:ser>
          <c:idx val="1"/>
          <c:order val="1"/>
          <c:tx>
            <c:strRef>
              <c:f>Hárok1!$A$3</c:f>
              <c:strCache>
                <c:ptCount val="1"/>
                <c:pt idx="0">
                  <c:v>Áno, ale iným spôsobom</c:v>
                </c:pt>
              </c:strCache>
            </c:strRef>
          </c:tx>
          <c:spPr>
            <a:solidFill>
              <a:schemeClr val="accent4"/>
            </a:solidFill>
          </c:spPr>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Hárok1!$B$1:$C$1</c:f>
              <c:strCache>
                <c:ptCount val="2"/>
                <c:pt idx="0">
                  <c:v>2013</c:v>
                </c:pt>
                <c:pt idx="1">
                  <c:v>2014</c:v>
                </c:pt>
              </c:strCache>
            </c:strRef>
          </c:cat>
          <c:val>
            <c:numRef>
              <c:f>Hárok1!$B$3:$C$3</c:f>
              <c:numCache>
                <c:formatCode>General</c:formatCode>
                <c:ptCount val="2"/>
                <c:pt idx="0">
                  <c:v>13.148703927314104</c:v>
                </c:pt>
                <c:pt idx="1">
                  <c:v>7.4109133379245682</c:v>
                </c:pt>
              </c:numCache>
            </c:numRef>
          </c:val>
        </c:ser>
        <c:ser>
          <c:idx val="2"/>
          <c:order val="2"/>
          <c:tx>
            <c:strRef>
              <c:f>Hárok1!$A$4</c:f>
              <c:strCache>
                <c:ptCount val="1"/>
                <c:pt idx="0">
                  <c:v>Nie, vôbec nie</c:v>
                </c:pt>
              </c:strCache>
            </c:strRef>
          </c:tx>
          <c:spPr>
            <a:solidFill>
              <a:schemeClr val="accent6"/>
            </a:solidFill>
          </c:spPr>
          <c:invertIfNegative val="0"/>
          <c:dLbls>
            <c:numFmt formatCode="#,##0.0" sourceLinked="0"/>
            <c:txPr>
              <a:bodyPr/>
              <a:lstStyle/>
              <a:p>
                <a:pPr>
                  <a:defRPr>
                    <a:solidFill>
                      <a:schemeClr val="bg1"/>
                    </a:solidFill>
                  </a:defRPr>
                </a:pPr>
                <a:endParaRPr lang="sk-SK"/>
              </a:p>
            </c:txPr>
            <c:dLblPos val="ctr"/>
            <c:showLegendKey val="0"/>
            <c:showVal val="1"/>
            <c:showCatName val="0"/>
            <c:showSerName val="0"/>
            <c:showPercent val="0"/>
            <c:showBubbleSize val="0"/>
            <c:showLeaderLines val="0"/>
          </c:dLbls>
          <c:cat>
            <c:strRef>
              <c:f>Hárok1!$B$1:$C$1</c:f>
              <c:strCache>
                <c:ptCount val="2"/>
                <c:pt idx="0">
                  <c:v>2013</c:v>
                </c:pt>
                <c:pt idx="1">
                  <c:v>2014</c:v>
                </c:pt>
              </c:strCache>
            </c:strRef>
          </c:cat>
          <c:val>
            <c:numRef>
              <c:f>Hárok1!$B$4:$C$4</c:f>
              <c:numCache>
                <c:formatCode>General</c:formatCode>
                <c:ptCount val="2"/>
                <c:pt idx="0">
                  <c:v>8.4908568912038476</c:v>
                </c:pt>
                <c:pt idx="1">
                  <c:v>8.7723857653751249</c:v>
                </c:pt>
              </c:numCache>
            </c:numRef>
          </c:val>
        </c:ser>
        <c:dLbls>
          <c:showLegendKey val="0"/>
          <c:showVal val="1"/>
          <c:showCatName val="0"/>
          <c:showSerName val="0"/>
          <c:showPercent val="0"/>
          <c:showBubbleSize val="0"/>
        </c:dLbls>
        <c:gapWidth val="100"/>
        <c:overlap val="100"/>
        <c:axId val="91784704"/>
        <c:axId val="91786240"/>
      </c:barChart>
      <c:catAx>
        <c:axId val="91784704"/>
        <c:scaling>
          <c:orientation val="minMax"/>
        </c:scaling>
        <c:delete val="0"/>
        <c:axPos val="b"/>
        <c:majorTickMark val="out"/>
        <c:minorTickMark val="none"/>
        <c:tickLblPos val="nextTo"/>
        <c:crossAx val="91786240"/>
        <c:crosses val="autoZero"/>
        <c:auto val="1"/>
        <c:lblAlgn val="ctr"/>
        <c:lblOffset val="100"/>
        <c:noMultiLvlLbl val="0"/>
      </c:catAx>
      <c:valAx>
        <c:axId val="91786240"/>
        <c:scaling>
          <c:orientation val="minMax"/>
        </c:scaling>
        <c:delete val="0"/>
        <c:axPos val="l"/>
        <c:numFmt formatCode="0%" sourceLinked="1"/>
        <c:majorTickMark val="out"/>
        <c:minorTickMark val="none"/>
        <c:tickLblPos val="nextTo"/>
        <c:crossAx val="91784704"/>
        <c:crosses val="autoZero"/>
        <c:crossBetween val="between"/>
        <c:majorUnit val="0.5"/>
      </c:valAx>
    </c:plotArea>
    <c:legend>
      <c:legendPos val="b"/>
      <c:layout>
        <c:manualLayout>
          <c:xMode val="edge"/>
          <c:yMode val="edge"/>
          <c:x val="0.12170252291782031"/>
          <c:y val="0.81670842281078504"/>
          <c:w val="0.71892055595138638"/>
          <c:h val="0.18247047709978292"/>
        </c:manualLayout>
      </c:layout>
      <c:overlay val="0"/>
    </c:legend>
    <c:plotVisOnly val="1"/>
    <c:dispBlanksAs val="zero"/>
    <c:showDLblsOverMax val="0"/>
  </c:chart>
  <c:txPr>
    <a:bodyPr/>
    <a:lstStyle/>
    <a:p>
      <a:pPr>
        <a:defRPr sz="1000"/>
      </a:pPr>
      <a:endParaRPr lang="sk-SK"/>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1090146750524215"/>
          <c:y val="5.4421768707482956E-2"/>
          <c:w val="0.57861635220125751"/>
          <c:h val="0.94897959183673453"/>
        </c:manualLayout>
      </c:layout>
      <c:barChart>
        <c:barDir val="bar"/>
        <c:grouping val="stacked"/>
        <c:varyColors val="0"/>
        <c:ser>
          <c:idx val="6"/>
          <c:order val="0"/>
          <c:tx>
            <c:strRef>
              <c:f>Sheet1!$B$1</c:f>
              <c:strCache>
                <c:ptCount val="1"/>
                <c:pt idx="0">
                  <c:v>Skôr áno</c:v>
                </c:pt>
              </c:strCache>
            </c:strRef>
          </c:tx>
          <c:spPr>
            <a:solidFill>
              <a:schemeClr val="folHlink"/>
            </a:solidFill>
            <a:ln w="21395">
              <a:noFill/>
            </a:ln>
          </c:spPr>
          <c:invertIfNegative val="0"/>
          <c:dLbls>
            <c:numFmt formatCode="0" sourceLinked="0"/>
            <c:spPr>
              <a:noFill/>
              <a:ln w="21395">
                <a:noFill/>
              </a:ln>
            </c:spPr>
            <c:txPr>
              <a:bodyPr/>
              <a:lstStyle/>
              <a:p>
                <a:pPr>
                  <a:defRPr>
                    <a:solidFill>
                      <a:schemeClr val="bg1"/>
                    </a:solidFill>
                  </a:defRPr>
                </a:pPr>
                <a:endParaRPr lang="sk-SK"/>
              </a:p>
            </c:txPr>
            <c:showLegendKey val="0"/>
            <c:showVal val="1"/>
            <c:showCatName val="0"/>
            <c:showSerName val="0"/>
            <c:showPercent val="0"/>
            <c:showBubbleSize val="0"/>
            <c:showLeaderLines val="0"/>
          </c:dLbls>
          <c:cat>
            <c:strRef>
              <c:f>Sheet1!$A$2:$A$5</c:f>
              <c:strCache>
                <c:ptCount val="4"/>
                <c:pt idx="0">
                  <c:v>Podporou tohto projektu obchodné reťazce podporujú slovenskú ekonomiku </c:v>
                </c:pt>
                <c:pt idx="1">
                  <c:v>Podporou tohto projektu obchodné reťazce podporujú vznik pracovných miest</c:v>
                </c:pt>
                <c:pt idx="2">
                  <c:v>Podporou tohto projektu obchodné reťazce podporujú rast životnej úrovne ľudí</c:v>
                </c:pt>
                <c:pt idx="3">
                  <c:v>Reťazce zapojené do tohto projektu ponúkajú viac kvalitnejších slovenských produktov</c:v>
                </c:pt>
              </c:strCache>
            </c:strRef>
          </c:cat>
          <c:val>
            <c:numRef>
              <c:f>Sheet1!$B$2:$B$5</c:f>
              <c:numCache>
                <c:formatCode>General</c:formatCode>
                <c:ptCount val="4"/>
                <c:pt idx="0">
                  <c:v>39.908559919218604</c:v>
                </c:pt>
                <c:pt idx="1">
                  <c:v>41.546613758970999</c:v>
                </c:pt>
                <c:pt idx="2">
                  <c:v>42.68618335060269</c:v>
                </c:pt>
                <c:pt idx="3">
                  <c:v>44.156943019650683</c:v>
                </c:pt>
              </c:numCache>
            </c:numRef>
          </c:val>
        </c:ser>
        <c:ser>
          <c:idx val="0"/>
          <c:order val="1"/>
          <c:tx>
            <c:strRef>
              <c:f>Sheet1!$C$1</c:f>
              <c:strCache>
                <c:ptCount val="1"/>
                <c:pt idx="0">
                  <c:v>Určite áno</c:v>
                </c:pt>
              </c:strCache>
            </c:strRef>
          </c:tx>
          <c:spPr>
            <a:solidFill>
              <a:schemeClr val="hlink"/>
            </a:solidFill>
            <a:ln w="21395">
              <a:noFill/>
            </a:ln>
          </c:spPr>
          <c:invertIfNegative val="0"/>
          <c:dLbls>
            <c:numFmt formatCode="0" sourceLinked="0"/>
            <c:spPr>
              <a:noFill/>
              <a:ln w="21395">
                <a:noFill/>
              </a:ln>
            </c:spPr>
            <c:txPr>
              <a:bodyPr/>
              <a:lstStyle/>
              <a:p>
                <a:pPr>
                  <a:defRPr>
                    <a:solidFill>
                      <a:schemeClr val="bg1"/>
                    </a:solidFill>
                  </a:defRPr>
                </a:pPr>
                <a:endParaRPr lang="sk-SK"/>
              </a:p>
            </c:txPr>
            <c:showLegendKey val="0"/>
            <c:showVal val="1"/>
            <c:showCatName val="0"/>
            <c:showSerName val="0"/>
            <c:showPercent val="0"/>
            <c:showBubbleSize val="0"/>
            <c:showLeaderLines val="0"/>
          </c:dLbls>
          <c:cat>
            <c:strRef>
              <c:f>Sheet1!$A$2:$A$5</c:f>
              <c:strCache>
                <c:ptCount val="4"/>
                <c:pt idx="0">
                  <c:v>Podporou tohto projektu obchodné reťazce podporujú slovenskú ekonomiku </c:v>
                </c:pt>
                <c:pt idx="1">
                  <c:v>Podporou tohto projektu obchodné reťazce podporujú vznik pracovných miest</c:v>
                </c:pt>
                <c:pt idx="2">
                  <c:v>Podporou tohto projektu obchodné reťazce podporujú rast životnej úrovne ľudí</c:v>
                </c:pt>
                <c:pt idx="3">
                  <c:v>Reťazce zapojené do tohto projektu ponúkajú viac kvalitnejších slovenských produktov</c:v>
                </c:pt>
              </c:strCache>
            </c:strRef>
          </c:cat>
          <c:val>
            <c:numRef>
              <c:f>Sheet1!$C$2:$C$5</c:f>
              <c:numCache>
                <c:formatCode>General</c:formatCode>
                <c:ptCount val="4"/>
                <c:pt idx="0">
                  <c:v>50.565856772667502</c:v>
                </c:pt>
                <c:pt idx="1">
                  <c:v>39.795013508035098</c:v>
                </c:pt>
                <c:pt idx="2">
                  <c:v>32.741427411482604</c:v>
                </c:pt>
                <c:pt idx="3">
                  <c:v>41.906299746023912</c:v>
                </c:pt>
              </c:numCache>
            </c:numRef>
          </c:val>
        </c:ser>
        <c:ser>
          <c:idx val="2"/>
          <c:order val="2"/>
          <c:tx>
            <c:strRef>
              <c:f>Sheet1!$D$1</c:f>
              <c:strCache>
                <c:ptCount val="1"/>
                <c:pt idx="0">
                  <c:v>Skôr nie</c:v>
                </c:pt>
              </c:strCache>
            </c:strRef>
          </c:tx>
          <c:spPr>
            <a:solidFill>
              <a:schemeClr val="accent5"/>
            </a:solidFill>
            <a:ln w="21395">
              <a:noFill/>
            </a:ln>
          </c:spPr>
          <c:invertIfNegative val="0"/>
          <c:dLbls>
            <c:numFmt formatCode="0;0" sourceLinked="0"/>
            <c:spPr>
              <a:noFill/>
              <a:ln w="21395">
                <a:noFill/>
              </a:ln>
            </c:spPr>
            <c:txPr>
              <a:bodyPr/>
              <a:lstStyle/>
              <a:p>
                <a:pPr>
                  <a:defRPr>
                    <a:solidFill>
                      <a:schemeClr val="bg1"/>
                    </a:solidFill>
                  </a:defRPr>
                </a:pPr>
                <a:endParaRPr lang="sk-SK"/>
              </a:p>
            </c:txPr>
            <c:showLegendKey val="0"/>
            <c:showVal val="1"/>
            <c:showCatName val="0"/>
            <c:showSerName val="0"/>
            <c:showPercent val="0"/>
            <c:showBubbleSize val="0"/>
            <c:showLeaderLines val="0"/>
          </c:dLbls>
          <c:cat>
            <c:strRef>
              <c:f>Sheet1!$A$2:$A$5</c:f>
              <c:strCache>
                <c:ptCount val="4"/>
                <c:pt idx="0">
                  <c:v>Podporou tohto projektu obchodné reťazce podporujú slovenskú ekonomiku </c:v>
                </c:pt>
                <c:pt idx="1">
                  <c:v>Podporou tohto projektu obchodné reťazce podporujú vznik pracovných miest</c:v>
                </c:pt>
                <c:pt idx="2">
                  <c:v>Podporou tohto projektu obchodné reťazce podporujú rast životnej úrovne ľudí</c:v>
                </c:pt>
                <c:pt idx="3">
                  <c:v>Reťazce zapojené do tohto projektu ponúkajú viac kvalitnejších slovenských produktov</c:v>
                </c:pt>
              </c:strCache>
            </c:strRef>
          </c:cat>
          <c:val>
            <c:numRef>
              <c:f>Sheet1!$D$2:$D$5</c:f>
              <c:numCache>
                <c:formatCode>General</c:formatCode>
                <c:ptCount val="4"/>
                <c:pt idx="0">
                  <c:v>-8.8498190318022196</c:v>
                </c:pt>
                <c:pt idx="1">
                  <c:v>-15.9492866778024</c:v>
                </c:pt>
                <c:pt idx="2">
                  <c:v>-19.566531793173102</c:v>
                </c:pt>
                <c:pt idx="3">
                  <c:v>-11.0122973857491</c:v>
                </c:pt>
              </c:numCache>
            </c:numRef>
          </c:val>
        </c:ser>
        <c:ser>
          <c:idx val="3"/>
          <c:order val="3"/>
          <c:tx>
            <c:strRef>
              <c:f>Sheet1!$E$1</c:f>
              <c:strCache>
                <c:ptCount val="1"/>
                <c:pt idx="0">
                  <c:v>Určite nie</c:v>
                </c:pt>
              </c:strCache>
            </c:strRef>
          </c:tx>
          <c:spPr>
            <a:solidFill>
              <a:schemeClr val="accent6"/>
            </a:solidFill>
            <a:ln w="21395">
              <a:noFill/>
            </a:ln>
          </c:spPr>
          <c:invertIfNegative val="0"/>
          <c:dLbls>
            <c:numFmt formatCode="0;0" sourceLinked="0"/>
            <c:spPr>
              <a:noFill/>
              <a:ln w="21395">
                <a:noFill/>
              </a:ln>
            </c:spPr>
            <c:txPr>
              <a:bodyPr/>
              <a:lstStyle/>
              <a:p>
                <a:pPr>
                  <a:defRPr>
                    <a:solidFill>
                      <a:schemeClr val="bg1"/>
                    </a:solidFill>
                  </a:defRPr>
                </a:pPr>
                <a:endParaRPr lang="sk-SK"/>
              </a:p>
            </c:txPr>
            <c:showLegendKey val="0"/>
            <c:showVal val="1"/>
            <c:showCatName val="0"/>
            <c:showSerName val="0"/>
            <c:showPercent val="0"/>
            <c:showBubbleSize val="0"/>
            <c:showLeaderLines val="0"/>
          </c:dLbls>
          <c:cat>
            <c:strRef>
              <c:f>Sheet1!$A$2:$A$5</c:f>
              <c:strCache>
                <c:ptCount val="4"/>
                <c:pt idx="0">
                  <c:v>Podporou tohto projektu obchodné reťazce podporujú slovenskú ekonomiku </c:v>
                </c:pt>
                <c:pt idx="1">
                  <c:v>Podporou tohto projektu obchodné reťazce podporujú vznik pracovných miest</c:v>
                </c:pt>
                <c:pt idx="2">
                  <c:v>Podporou tohto projektu obchodné reťazce podporujú rast životnej úrovne ľudí</c:v>
                </c:pt>
                <c:pt idx="3">
                  <c:v>Reťazce zapojené do tohto projektu ponúkajú viac kvalitnejších slovenských produktov</c:v>
                </c:pt>
              </c:strCache>
            </c:strRef>
          </c:cat>
          <c:val>
            <c:numRef>
              <c:f>Sheet1!$E$2:$E$5</c:f>
              <c:numCache>
                <c:formatCode>General</c:formatCode>
                <c:ptCount val="4"/>
                <c:pt idx="0">
                  <c:v>-0.67576427631159997</c:v>
                </c:pt>
                <c:pt idx="1">
                  <c:v>-2.70908605519142</c:v>
                </c:pt>
                <c:pt idx="2">
                  <c:v>-5.0058574447415198</c:v>
                </c:pt>
                <c:pt idx="3">
                  <c:v>-2.9244598485762499</c:v>
                </c:pt>
              </c:numCache>
            </c:numRef>
          </c:val>
        </c:ser>
        <c:dLbls>
          <c:showLegendKey val="0"/>
          <c:showVal val="1"/>
          <c:showCatName val="0"/>
          <c:showSerName val="0"/>
          <c:showPercent val="0"/>
          <c:showBubbleSize val="0"/>
        </c:dLbls>
        <c:gapWidth val="40"/>
        <c:overlap val="100"/>
        <c:axId val="92203264"/>
        <c:axId val="92209152"/>
      </c:barChart>
      <c:catAx>
        <c:axId val="92203264"/>
        <c:scaling>
          <c:orientation val="maxMin"/>
        </c:scaling>
        <c:delete val="0"/>
        <c:axPos val="l"/>
        <c:numFmt formatCode="General" sourceLinked="1"/>
        <c:majorTickMark val="out"/>
        <c:minorTickMark val="none"/>
        <c:tickLblPos val="low"/>
        <c:spPr>
          <a:ln w="10697">
            <a:solidFill>
              <a:srgbClr val="C0C0C0"/>
            </a:solidFill>
            <a:prstDash val="solid"/>
          </a:ln>
        </c:spPr>
        <c:txPr>
          <a:bodyPr rot="0" vert="horz"/>
          <a:lstStyle/>
          <a:p>
            <a:pPr>
              <a:defRPr/>
            </a:pPr>
            <a:endParaRPr lang="sk-SK"/>
          </a:p>
        </c:txPr>
        <c:crossAx val="92209152"/>
        <c:crosses val="autoZero"/>
        <c:auto val="1"/>
        <c:lblAlgn val="ctr"/>
        <c:lblOffset val="100"/>
        <c:tickLblSkip val="1"/>
        <c:tickMarkSkip val="2"/>
        <c:noMultiLvlLbl val="0"/>
      </c:catAx>
      <c:valAx>
        <c:axId val="92209152"/>
        <c:scaling>
          <c:orientation val="minMax"/>
          <c:max val="80"/>
          <c:min val="-80"/>
        </c:scaling>
        <c:delete val="0"/>
        <c:axPos val="t"/>
        <c:numFmt formatCode="General" sourceLinked="1"/>
        <c:majorTickMark val="out"/>
        <c:minorTickMark val="none"/>
        <c:tickLblPos val="nextTo"/>
        <c:spPr>
          <a:ln w="10697">
            <a:solidFill>
              <a:srgbClr val="C0C0C0"/>
            </a:solidFill>
            <a:prstDash val="solid"/>
          </a:ln>
        </c:spPr>
        <c:txPr>
          <a:bodyPr rot="0" vert="horz"/>
          <a:lstStyle/>
          <a:p>
            <a:pPr>
              <a:defRPr sz="800"/>
            </a:pPr>
            <a:endParaRPr lang="sk-SK"/>
          </a:p>
        </c:txPr>
        <c:crossAx val="92203264"/>
        <c:crosses val="autoZero"/>
        <c:crossBetween val="between"/>
        <c:majorUnit val="20"/>
      </c:valAx>
      <c:spPr>
        <a:noFill/>
        <a:ln w="21395">
          <a:noFill/>
        </a:ln>
      </c:spPr>
    </c:plotArea>
    <c:plotVisOnly val="1"/>
    <c:dispBlanksAs val="gap"/>
    <c:showDLblsOverMax val="0"/>
  </c:chart>
  <c:spPr>
    <a:noFill/>
    <a:ln>
      <a:noFill/>
    </a:ln>
  </c:spPr>
  <c:txPr>
    <a:bodyPr/>
    <a:lstStyle/>
    <a:p>
      <a:pPr>
        <a:defRPr sz="1000" b="0" i="0" u="none" strike="noStrike" baseline="0">
          <a:solidFill>
            <a:srgbClr val="000000"/>
          </a:solidFill>
          <a:latin typeface="+mn-lt"/>
          <a:ea typeface="Tahoma"/>
          <a:cs typeface="Tahoma"/>
        </a:defRPr>
      </a:pPr>
      <a:endParaRPr lang="sk-SK"/>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Zástupný symbol dátumu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9057725-A01C-4D22-B937-398ED8FF4280}" type="datetimeFigureOut">
              <a:rPr lang="en-US" smtClean="0"/>
              <a:pPr/>
              <a:t>4/30/2014</a:t>
            </a:fld>
            <a:endParaRPr lang="en-US"/>
          </a:p>
        </p:txBody>
      </p:sp>
      <p:sp>
        <p:nvSpPr>
          <p:cNvPr id="4" name="Zástupný symbol obrazu snímky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oznámo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6" name="Zástupný symbol päty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Zástupný symbol čísla snímky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FBB447F-2186-423D-A8E3-378FF8AD16A9}" type="slidenum">
              <a:rPr lang="en-US" smtClean="0"/>
              <a:pPr/>
              <a:t>‹#›</a:t>
            </a:fld>
            <a:endParaRPr lang="en-US"/>
          </a:p>
        </p:txBody>
      </p:sp>
    </p:spTree>
    <p:extLst>
      <p:ext uri="{BB962C8B-B14F-4D97-AF65-F5344CB8AC3E}">
        <p14:creationId xmlns:p14="http://schemas.microsoft.com/office/powerpoint/2010/main" val="377631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sz="800" smtClean="0">
                <a:solidFill>
                  <a:srgbClr val="EEECE1"/>
                </a:solidFill>
              </a:rPr>
              <a:t>Page </a:t>
            </a:r>
            <a:fld id="{631115FC-FCCC-412E-8B45-85A3F482063D}" type="slidenum">
              <a:rPr lang="en-US" sz="800" smtClean="0">
                <a:solidFill>
                  <a:srgbClr val="EEECE1"/>
                </a:solidFill>
              </a:rPr>
              <a:pPr/>
              <a:t>2</a:t>
            </a:fld>
            <a:endParaRPr lang="en-US" sz="800" dirty="0">
              <a:solidFill>
                <a:srgbClr val="EEECE1"/>
              </a:solidFill>
            </a:endParaRPr>
          </a:p>
        </p:txBody>
      </p:sp>
    </p:spTree>
    <p:extLst>
      <p:ext uri="{BB962C8B-B14F-4D97-AF65-F5344CB8AC3E}">
        <p14:creationId xmlns:p14="http://schemas.microsoft.com/office/powerpoint/2010/main" val="867423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sz="800" smtClean="0">
                <a:solidFill>
                  <a:srgbClr val="EEECE1"/>
                </a:solidFill>
              </a:rPr>
              <a:t>Page </a:t>
            </a:r>
            <a:fld id="{631115FC-FCCC-412E-8B45-85A3F482063D}" type="slidenum">
              <a:rPr lang="en-US" sz="800" smtClean="0">
                <a:solidFill>
                  <a:srgbClr val="EEECE1"/>
                </a:solidFill>
              </a:rPr>
              <a:pPr/>
              <a:t>3</a:t>
            </a:fld>
            <a:endParaRPr lang="en-US" sz="800" dirty="0">
              <a:solidFill>
                <a:srgbClr val="EEECE1"/>
              </a:solidFill>
            </a:endParaRPr>
          </a:p>
        </p:txBody>
      </p:sp>
    </p:spTree>
    <p:extLst>
      <p:ext uri="{BB962C8B-B14F-4D97-AF65-F5344CB8AC3E}">
        <p14:creationId xmlns:p14="http://schemas.microsoft.com/office/powerpoint/2010/main" val="2781512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sz="800" smtClean="0">
                <a:solidFill>
                  <a:srgbClr val="EEECE1"/>
                </a:solidFill>
              </a:rPr>
              <a:t>Page </a:t>
            </a:r>
            <a:fld id="{631115FC-FCCC-412E-8B45-85A3F482063D}" type="slidenum">
              <a:rPr lang="en-US" sz="800" smtClean="0">
                <a:solidFill>
                  <a:srgbClr val="EEECE1"/>
                </a:solidFill>
              </a:rPr>
              <a:pPr/>
              <a:t>5</a:t>
            </a:fld>
            <a:endParaRPr lang="en-US" sz="800" dirty="0">
              <a:solidFill>
                <a:srgbClr val="EEECE1"/>
              </a:solidFill>
            </a:endParaRPr>
          </a:p>
        </p:txBody>
      </p:sp>
    </p:spTree>
    <p:extLst>
      <p:ext uri="{BB962C8B-B14F-4D97-AF65-F5344CB8AC3E}">
        <p14:creationId xmlns:p14="http://schemas.microsoft.com/office/powerpoint/2010/main" val="2781512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sz="800" smtClean="0">
                <a:solidFill>
                  <a:srgbClr val="EEECE1"/>
                </a:solidFill>
              </a:rPr>
              <a:t>Page </a:t>
            </a:r>
            <a:fld id="{631115FC-FCCC-412E-8B45-85A3F482063D}" type="slidenum">
              <a:rPr lang="en-US" sz="800" smtClean="0">
                <a:solidFill>
                  <a:srgbClr val="EEECE1"/>
                </a:solidFill>
              </a:rPr>
              <a:pPr/>
              <a:t>7</a:t>
            </a:fld>
            <a:endParaRPr lang="en-US" sz="800" dirty="0">
              <a:solidFill>
                <a:srgbClr val="EEECE1"/>
              </a:solidFill>
            </a:endParaRPr>
          </a:p>
        </p:txBody>
      </p:sp>
    </p:spTree>
    <p:extLst>
      <p:ext uri="{BB962C8B-B14F-4D97-AF65-F5344CB8AC3E}">
        <p14:creationId xmlns:p14="http://schemas.microsoft.com/office/powerpoint/2010/main" val="2781512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sz="800" smtClean="0">
                <a:solidFill>
                  <a:srgbClr val="EEECE1"/>
                </a:solidFill>
              </a:rPr>
              <a:t>Page </a:t>
            </a:r>
            <a:fld id="{631115FC-FCCC-412E-8B45-85A3F482063D}" type="slidenum">
              <a:rPr lang="en-US" sz="800" smtClean="0">
                <a:solidFill>
                  <a:srgbClr val="EEECE1"/>
                </a:solidFill>
              </a:rPr>
              <a:pPr/>
              <a:t>18</a:t>
            </a:fld>
            <a:endParaRPr lang="en-US" sz="800" dirty="0">
              <a:solidFill>
                <a:srgbClr val="EEECE1"/>
              </a:solidFill>
            </a:endParaRPr>
          </a:p>
        </p:txBody>
      </p:sp>
    </p:spTree>
    <p:extLst>
      <p:ext uri="{BB962C8B-B14F-4D97-AF65-F5344CB8AC3E}">
        <p14:creationId xmlns:p14="http://schemas.microsoft.com/office/powerpoint/2010/main" val="2781512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3"/>
          <p:cNvSpPr>
            <a:spLocks noGrp="1" noChangeArrowheads="1"/>
          </p:cNvSpPr>
          <p:nvPr>
            <p:ph type="dt" sz="quarter" idx="1"/>
          </p:nvPr>
        </p:nvSpPr>
        <p:spPr>
          <a:xfrm>
            <a:off x="3849900" y="0"/>
            <a:ext cx="2946189" cy="49633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68" tIns="45784" rIns="91568" bIns="45784"/>
          <a:lstStyle>
            <a:lvl1pPr defTabSz="449892" eaLnBrk="0" hangingPunct="0">
              <a:spcBef>
                <a:spcPct val="25000"/>
              </a:spcBef>
              <a:defRPr sz="2200">
                <a:solidFill>
                  <a:schemeClr val="tx1"/>
                </a:solidFill>
                <a:latin typeface="Tele-GroteskNor" pitchFamily="2" charset="0"/>
                <a:cs typeface="Arial" pitchFamily="34" charset="0"/>
              </a:defRPr>
            </a:lvl1pPr>
            <a:lvl2pPr marL="743990" indent="-286150" defTabSz="449892" eaLnBrk="0" hangingPunct="0">
              <a:spcBef>
                <a:spcPct val="25000"/>
              </a:spcBef>
              <a:defRPr sz="2200">
                <a:solidFill>
                  <a:schemeClr val="tx1"/>
                </a:solidFill>
                <a:latin typeface="Tele-GroteskNor" pitchFamily="2" charset="0"/>
                <a:cs typeface="Arial" pitchFamily="34" charset="0"/>
              </a:defRPr>
            </a:lvl2pPr>
            <a:lvl3pPr marL="1144600" indent="-228920" defTabSz="449892" eaLnBrk="0" hangingPunct="0">
              <a:spcBef>
                <a:spcPct val="25000"/>
              </a:spcBef>
              <a:defRPr sz="2200">
                <a:solidFill>
                  <a:schemeClr val="tx1"/>
                </a:solidFill>
                <a:latin typeface="Tele-GroteskNor" pitchFamily="2" charset="0"/>
                <a:cs typeface="Arial" pitchFamily="34" charset="0"/>
              </a:defRPr>
            </a:lvl3pPr>
            <a:lvl4pPr marL="1602440" indent="-228920" defTabSz="449892" eaLnBrk="0" hangingPunct="0">
              <a:spcBef>
                <a:spcPct val="25000"/>
              </a:spcBef>
              <a:defRPr sz="2200">
                <a:solidFill>
                  <a:schemeClr val="tx1"/>
                </a:solidFill>
                <a:latin typeface="Tele-GroteskNor" pitchFamily="2" charset="0"/>
                <a:cs typeface="Arial" pitchFamily="34" charset="0"/>
              </a:defRPr>
            </a:lvl4pPr>
            <a:lvl5pPr marL="2060280" indent="-228920" defTabSz="449892" eaLnBrk="0" hangingPunct="0">
              <a:spcBef>
                <a:spcPct val="25000"/>
              </a:spcBef>
              <a:defRPr sz="2200">
                <a:solidFill>
                  <a:schemeClr val="tx1"/>
                </a:solidFill>
                <a:latin typeface="Tele-GroteskNor" pitchFamily="2" charset="0"/>
                <a:cs typeface="Arial" pitchFamily="34" charset="0"/>
              </a:defRPr>
            </a:lvl5pPr>
            <a:lvl6pPr marL="2518120"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6pPr>
            <a:lvl7pPr marL="2975961"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7pPr>
            <a:lvl8pPr marL="3433801"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8pPr>
            <a:lvl9pPr marL="3891641"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9pPr>
          </a:lstStyle>
          <a:p>
            <a:pPr>
              <a:spcBef>
                <a:spcPct val="0"/>
              </a:spcBef>
            </a:pPr>
            <a:r>
              <a:rPr lang="en-US" sz="600" dirty="0" smtClean="0">
                <a:latin typeface="Arial Unicode MS" pitchFamily="34" charset="-128"/>
              </a:rPr>
              <a:t>13.08.2007</a:t>
            </a:r>
            <a:endParaRPr lang="en-US" sz="600" dirty="0">
              <a:latin typeface="Arial Unicode MS" pitchFamily="34" charset="-128"/>
            </a:endParaRPr>
          </a:p>
        </p:txBody>
      </p:sp>
      <p:sp>
        <p:nvSpPr>
          <p:cNvPr id="176131" name="Rectangle 5"/>
          <p:cNvSpPr>
            <a:spLocks noGrp="1" noChangeArrowheads="1"/>
          </p:cNvSpPr>
          <p:nvPr>
            <p:ph type="sldNum" sz="quarter" idx="3"/>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9892" eaLnBrk="0" hangingPunct="0">
              <a:spcBef>
                <a:spcPct val="25000"/>
              </a:spcBef>
              <a:defRPr sz="2200">
                <a:solidFill>
                  <a:schemeClr val="tx1"/>
                </a:solidFill>
                <a:latin typeface="Tele-GroteskNor" pitchFamily="2" charset="0"/>
                <a:cs typeface="Arial" pitchFamily="34" charset="0"/>
              </a:defRPr>
            </a:lvl1pPr>
            <a:lvl2pPr marL="743990" indent="-286150" defTabSz="449892" eaLnBrk="0" hangingPunct="0">
              <a:spcBef>
                <a:spcPct val="25000"/>
              </a:spcBef>
              <a:defRPr sz="2200">
                <a:solidFill>
                  <a:schemeClr val="tx1"/>
                </a:solidFill>
                <a:latin typeface="Tele-GroteskNor" pitchFamily="2" charset="0"/>
                <a:cs typeface="Arial" pitchFamily="34" charset="0"/>
              </a:defRPr>
            </a:lvl2pPr>
            <a:lvl3pPr marL="1144600" indent="-228920" defTabSz="449892" eaLnBrk="0" hangingPunct="0">
              <a:spcBef>
                <a:spcPct val="25000"/>
              </a:spcBef>
              <a:defRPr sz="2200">
                <a:solidFill>
                  <a:schemeClr val="tx1"/>
                </a:solidFill>
                <a:latin typeface="Tele-GroteskNor" pitchFamily="2" charset="0"/>
                <a:cs typeface="Arial" pitchFamily="34" charset="0"/>
              </a:defRPr>
            </a:lvl3pPr>
            <a:lvl4pPr marL="1602440" indent="-228920" defTabSz="449892" eaLnBrk="0" hangingPunct="0">
              <a:spcBef>
                <a:spcPct val="25000"/>
              </a:spcBef>
              <a:defRPr sz="2200">
                <a:solidFill>
                  <a:schemeClr val="tx1"/>
                </a:solidFill>
                <a:latin typeface="Tele-GroteskNor" pitchFamily="2" charset="0"/>
                <a:cs typeface="Arial" pitchFamily="34" charset="0"/>
              </a:defRPr>
            </a:lvl4pPr>
            <a:lvl5pPr marL="2060280" indent="-228920" defTabSz="449892" eaLnBrk="0" hangingPunct="0">
              <a:spcBef>
                <a:spcPct val="25000"/>
              </a:spcBef>
              <a:defRPr sz="2200">
                <a:solidFill>
                  <a:schemeClr val="tx1"/>
                </a:solidFill>
                <a:latin typeface="Tele-GroteskNor" pitchFamily="2" charset="0"/>
                <a:cs typeface="Arial" pitchFamily="34" charset="0"/>
              </a:defRPr>
            </a:lvl5pPr>
            <a:lvl6pPr marL="2518120"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6pPr>
            <a:lvl7pPr marL="2975961"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7pPr>
            <a:lvl8pPr marL="3433801"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8pPr>
            <a:lvl9pPr marL="3891641"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9pPr>
          </a:lstStyle>
          <a:p>
            <a:pPr>
              <a:spcBef>
                <a:spcPct val="0"/>
              </a:spcBef>
            </a:pPr>
            <a:fld id="{E9443161-8F4D-4646-B799-7CE095B1164E}" type="slidenum">
              <a:rPr lang="en-US" sz="600" smtClean="0">
                <a:latin typeface="Arial Unicode MS" pitchFamily="34" charset="-128"/>
              </a:rPr>
              <a:pPr>
                <a:spcBef>
                  <a:spcPct val="0"/>
                </a:spcBef>
              </a:pPr>
              <a:t>19</a:t>
            </a:fld>
            <a:endParaRPr lang="en-US" sz="600" dirty="0">
              <a:latin typeface="Arial Unicode MS" pitchFamily="34" charset="-128"/>
            </a:endParaRPr>
          </a:p>
        </p:txBody>
      </p:sp>
      <p:sp>
        <p:nvSpPr>
          <p:cNvPr id="176132" name="Rectangle 10"/>
          <p:cNvSpPr>
            <a:spLocks noGrp="1" noChangeArrowheads="1"/>
          </p:cNvSpPr>
          <p:nvPr>
            <p:ph type="hdr" sz="quarter"/>
          </p:nvPr>
        </p:nvSpPr>
        <p:spPr>
          <a:xfrm>
            <a:off x="2" y="0"/>
            <a:ext cx="2946189" cy="49633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568" tIns="45784" rIns="91568" bIns="45784"/>
          <a:lstStyle>
            <a:lvl1pPr defTabSz="449892" eaLnBrk="0" hangingPunct="0">
              <a:spcBef>
                <a:spcPct val="25000"/>
              </a:spcBef>
              <a:defRPr sz="2200">
                <a:solidFill>
                  <a:schemeClr val="tx1"/>
                </a:solidFill>
                <a:latin typeface="Tele-GroteskNor" pitchFamily="2" charset="0"/>
                <a:cs typeface="Arial" pitchFamily="34" charset="0"/>
              </a:defRPr>
            </a:lvl1pPr>
            <a:lvl2pPr marL="743990" indent="-286150" defTabSz="449892" eaLnBrk="0" hangingPunct="0">
              <a:spcBef>
                <a:spcPct val="25000"/>
              </a:spcBef>
              <a:defRPr sz="2200">
                <a:solidFill>
                  <a:schemeClr val="tx1"/>
                </a:solidFill>
                <a:latin typeface="Tele-GroteskNor" pitchFamily="2" charset="0"/>
                <a:cs typeface="Arial" pitchFamily="34" charset="0"/>
              </a:defRPr>
            </a:lvl2pPr>
            <a:lvl3pPr marL="1144600" indent="-228920" defTabSz="449892" eaLnBrk="0" hangingPunct="0">
              <a:spcBef>
                <a:spcPct val="25000"/>
              </a:spcBef>
              <a:defRPr sz="2200">
                <a:solidFill>
                  <a:schemeClr val="tx1"/>
                </a:solidFill>
                <a:latin typeface="Tele-GroteskNor" pitchFamily="2" charset="0"/>
                <a:cs typeface="Arial" pitchFamily="34" charset="0"/>
              </a:defRPr>
            </a:lvl3pPr>
            <a:lvl4pPr marL="1602440" indent="-228920" defTabSz="449892" eaLnBrk="0" hangingPunct="0">
              <a:spcBef>
                <a:spcPct val="25000"/>
              </a:spcBef>
              <a:defRPr sz="2200">
                <a:solidFill>
                  <a:schemeClr val="tx1"/>
                </a:solidFill>
                <a:latin typeface="Tele-GroteskNor" pitchFamily="2" charset="0"/>
                <a:cs typeface="Arial" pitchFamily="34" charset="0"/>
              </a:defRPr>
            </a:lvl4pPr>
            <a:lvl5pPr marL="2060280" indent="-228920" defTabSz="449892" eaLnBrk="0" hangingPunct="0">
              <a:spcBef>
                <a:spcPct val="25000"/>
              </a:spcBef>
              <a:defRPr sz="2200">
                <a:solidFill>
                  <a:schemeClr val="tx1"/>
                </a:solidFill>
                <a:latin typeface="Tele-GroteskNor" pitchFamily="2" charset="0"/>
                <a:cs typeface="Arial" pitchFamily="34" charset="0"/>
              </a:defRPr>
            </a:lvl5pPr>
            <a:lvl6pPr marL="2518120"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6pPr>
            <a:lvl7pPr marL="2975961"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7pPr>
            <a:lvl8pPr marL="3433801"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8pPr>
            <a:lvl9pPr marL="3891641" indent="-228920" defTabSz="449892" eaLnBrk="0" fontAlgn="base" hangingPunct="0">
              <a:lnSpc>
                <a:spcPct val="90000"/>
              </a:lnSpc>
              <a:spcBef>
                <a:spcPct val="25000"/>
              </a:spcBef>
              <a:spcAft>
                <a:spcPct val="0"/>
              </a:spcAft>
              <a:defRPr sz="2200">
                <a:solidFill>
                  <a:schemeClr val="tx1"/>
                </a:solidFill>
                <a:latin typeface="Tele-GroteskNor" pitchFamily="2" charset="0"/>
                <a:cs typeface="Arial" pitchFamily="34" charset="0"/>
              </a:defRPr>
            </a:lvl9pPr>
          </a:lstStyle>
          <a:p>
            <a:pPr>
              <a:spcBef>
                <a:spcPct val="0"/>
              </a:spcBef>
            </a:pPr>
            <a:r>
              <a:rPr lang="en-US" sz="600" dirty="0" err="1" smtClean="0">
                <a:latin typeface="Arial Unicode MS" pitchFamily="34" charset="-128"/>
              </a:rPr>
              <a:t>Autor</a:t>
            </a:r>
            <a:r>
              <a:rPr lang="en-US" sz="600" dirty="0" smtClean="0">
                <a:latin typeface="Arial Unicode MS" pitchFamily="34" charset="-128"/>
              </a:rPr>
              <a:t> / </a:t>
            </a:r>
            <a:r>
              <a:rPr lang="en-US" sz="600" dirty="0" err="1" smtClean="0">
                <a:latin typeface="Arial Unicode MS" pitchFamily="34" charset="-128"/>
              </a:rPr>
              <a:t>Thema</a:t>
            </a:r>
            <a:r>
              <a:rPr lang="en-US" sz="600" dirty="0" smtClean="0">
                <a:latin typeface="Arial Unicode MS" pitchFamily="34" charset="-128"/>
              </a:rPr>
              <a:t> der </a:t>
            </a:r>
            <a:r>
              <a:rPr lang="en-US" sz="600" dirty="0" err="1" smtClean="0">
                <a:latin typeface="Arial Unicode MS" pitchFamily="34" charset="-128"/>
              </a:rPr>
              <a:t>Präsentation</a:t>
            </a:r>
            <a:endParaRPr lang="en-US" sz="600" dirty="0">
              <a:latin typeface="Arial Unicode MS" pitchFamily="34" charset="-128"/>
            </a:endParaRPr>
          </a:p>
        </p:txBody>
      </p:sp>
      <p:sp>
        <p:nvSpPr>
          <p:cNvPr id="176136" name="Rectangle 8"/>
          <p:cNvSpPr>
            <a:spLocks noGrp="1" noRot="1" noChangeAspect="1" noChangeArrowheads="1" noTextEdit="1"/>
          </p:cNvSpPr>
          <p:nvPr>
            <p:ph type="sldImg"/>
          </p:nvPr>
        </p:nvSpPr>
        <p:spPr>
          <a:ln/>
        </p:spPr>
      </p:sp>
      <p:sp>
        <p:nvSpPr>
          <p:cNvPr id="176137" name="Rectangle 9"/>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323528" y="2205038"/>
            <a:ext cx="8496943" cy="1584002"/>
          </a:xfrm>
        </p:spPr>
        <p:txBody>
          <a:bodyPr anchor="b"/>
          <a:lstStyle>
            <a:lvl1pPr>
              <a:defRPr sz="3800" cap="all" baseline="0">
                <a:solidFill>
                  <a:schemeClr val="tx2"/>
                </a:solidFill>
                <a:latin typeface="Arial" pitchFamily="34" charset="0"/>
              </a:defRPr>
            </a:lvl1pPr>
          </a:lstStyle>
          <a:p>
            <a:r>
              <a:rPr lang="en-US" dirty="0" smtClean="0"/>
              <a:t>Click to add text</a:t>
            </a:r>
            <a:endParaRPr lang="en-US" dirty="0"/>
          </a:p>
        </p:txBody>
      </p:sp>
      <p:sp>
        <p:nvSpPr>
          <p:cNvPr id="3" name="Subtitle 2"/>
          <p:cNvSpPr>
            <a:spLocks noGrp="1"/>
          </p:cNvSpPr>
          <p:nvPr>
            <p:ph type="subTitle" idx="1" hasCustomPrompt="1"/>
          </p:nvPr>
        </p:nvSpPr>
        <p:spPr bwMode="gray">
          <a:xfrm>
            <a:off x="323529" y="3861048"/>
            <a:ext cx="8496944" cy="1439615"/>
          </a:xfrm>
        </p:spPr>
        <p:txBody>
          <a:bodyPr/>
          <a:lstStyle>
            <a:lvl1pPr marL="0" indent="0" algn="l">
              <a:spcBef>
                <a:spcPts val="300"/>
              </a:spcBef>
              <a:spcAft>
                <a:spcPts val="0"/>
              </a:spcAft>
              <a:buNone/>
              <a:defRPr sz="2000">
                <a:solidFill>
                  <a:schemeClr val="tx2"/>
                </a:solidFill>
                <a:latin typeface="Arial" pitchFamily="34" charset="0"/>
              </a:defRPr>
            </a:lvl1pPr>
            <a:lvl2pPr marL="0" indent="0" algn="l">
              <a:spcBef>
                <a:spcPts val="300"/>
              </a:spcBef>
              <a:spcAft>
                <a:spcPts val="0"/>
              </a:spcAft>
              <a:buNone/>
              <a:defRPr sz="2000">
                <a:solidFill>
                  <a:schemeClr val="tx2"/>
                </a:solidFill>
              </a:defRPr>
            </a:lvl2pPr>
            <a:lvl3pPr marL="0" indent="0" algn="l">
              <a:spcBef>
                <a:spcPts val="300"/>
              </a:spcBef>
              <a:spcAft>
                <a:spcPts val="0"/>
              </a:spcAft>
              <a:buNone/>
              <a:defRPr sz="2000">
                <a:solidFill>
                  <a:schemeClr val="tx2"/>
                </a:solidFill>
              </a:defRPr>
            </a:lvl3pPr>
            <a:lvl4pPr marL="0" indent="0" algn="l">
              <a:spcBef>
                <a:spcPts val="300"/>
              </a:spcBef>
              <a:spcAft>
                <a:spcPts val="0"/>
              </a:spcAft>
              <a:buNone/>
              <a:defRPr sz="2000">
                <a:solidFill>
                  <a:schemeClr val="tx2"/>
                </a:solidFill>
              </a:defRPr>
            </a:lvl4pPr>
            <a:lvl5pPr marL="0" indent="0" algn="l">
              <a:spcBef>
                <a:spcPts val="300"/>
              </a:spcBef>
              <a:spcAft>
                <a:spcPts val="0"/>
              </a:spcAft>
              <a:buNone/>
              <a:defRPr sz="2000" b="0">
                <a:solidFill>
                  <a:schemeClr val="tx2"/>
                </a:solidFill>
              </a:defRPr>
            </a:lvl5pPr>
            <a:lvl6pPr marL="0" indent="0" algn="l">
              <a:spcBef>
                <a:spcPts val="300"/>
              </a:spcBef>
              <a:spcAft>
                <a:spcPts val="0"/>
              </a:spcAft>
              <a:buNone/>
              <a:defRPr sz="2000">
                <a:solidFill>
                  <a:schemeClr val="tx2"/>
                </a:solidFill>
              </a:defRPr>
            </a:lvl6pPr>
            <a:lvl7pPr marL="0" indent="0" algn="l">
              <a:spcBef>
                <a:spcPts val="300"/>
              </a:spcBef>
              <a:spcAft>
                <a:spcPts val="0"/>
              </a:spcAft>
              <a:buNone/>
              <a:defRPr sz="2000">
                <a:solidFill>
                  <a:schemeClr val="tx2"/>
                </a:solidFill>
              </a:defRPr>
            </a:lvl7pPr>
            <a:lvl8pPr marL="0" indent="0" algn="l">
              <a:spcBef>
                <a:spcPts val="300"/>
              </a:spcBef>
              <a:spcAft>
                <a:spcPts val="0"/>
              </a:spcAft>
              <a:buNone/>
              <a:defRPr sz="2000">
                <a:solidFill>
                  <a:schemeClr val="tx2"/>
                </a:solidFill>
              </a:defRPr>
            </a:lvl8pPr>
            <a:lvl9pPr marL="0" indent="0" algn="l">
              <a:spcBef>
                <a:spcPts val="300"/>
              </a:spcBef>
              <a:spcAft>
                <a:spcPts val="0"/>
              </a:spcAft>
              <a:buNone/>
              <a:defRPr sz="2000">
                <a:solidFill>
                  <a:schemeClr val="tx2"/>
                </a:solidFill>
              </a:defRPr>
            </a:lvl9pPr>
          </a:lstStyle>
          <a:p>
            <a:r>
              <a:rPr lang="en-US" dirty="0" smtClean="0"/>
              <a:t>Click to add text</a:t>
            </a:r>
          </a:p>
        </p:txBody>
      </p:sp>
      <p:sp>
        <p:nvSpPr>
          <p:cNvPr id="11" name="Text Placeholder 10"/>
          <p:cNvSpPr>
            <a:spLocks noGrp="1"/>
          </p:cNvSpPr>
          <p:nvPr>
            <p:ph type="body" sz="quarter" idx="10" hasCustomPrompt="1"/>
          </p:nvPr>
        </p:nvSpPr>
        <p:spPr bwMode="gray">
          <a:xfrm>
            <a:off x="323528" y="6237312"/>
            <a:ext cx="8496944" cy="216024"/>
          </a:xfrm>
        </p:spPr>
        <p:txBody>
          <a:bodyPr tIns="0" anchor="b" anchorCtr="0"/>
          <a:lstStyle>
            <a:lvl1pPr marL="0" indent="0">
              <a:spcBef>
                <a:spcPts val="0"/>
              </a:spcBef>
              <a:spcAft>
                <a:spcPts val="0"/>
              </a:spcAft>
              <a:buFontTx/>
              <a:buNone/>
              <a:defRPr sz="1200">
                <a:solidFill>
                  <a:schemeClr val="bg2"/>
                </a:solidFill>
              </a:defRPr>
            </a:lvl1pPr>
            <a:lvl2pPr marL="0" indent="0">
              <a:spcBef>
                <a:spcPts val="0"/>
              </a:spcBef>
              <a:spcAft>
                <a:spcPts val="0"/>
              </a:spcAft>
              <a:buFontTx/>
              <a:buNone/>
              <a:defRPr sz="1200">
                <a:solidFill>
                  <a:schemeClr val="bg2"/>
                </a:solidFill>
              </a:defRPr>
            </a:lvl2pPr>
            <a:lvl3pPr marL="0" indent="0">
              <a:spcBef>
                <a:spcPts val="0"/>
              </a:spcBef>
              <a:spcAft>
                <a:spcPts val="0"/>
              </a:spcAft>
              <a:buFontTx/>
              <a:buNone/>
              <a:defRPr sz="1200">
                <a:solidFill>
                  <a:schemeClr val="bg2"/>
                </a:solidFill>
              </a:defRPr>
            </a:lvl3pPr>
            <a:lvl4pPr marL="0" indent="0">
              <a:spcBef>
                <a:spcPts val="0"/>
              </a:spcBef>
              <a:spcAft>
                <a:spcPts val="0"/>
              </a:spcAft>
              <a:buFontTx/>
              <a:buNone/>
              <a:defRPr sz="1200">
                <a:solidFill>
                  <a:schemeClr val="bg2"/>
                </a:solidFill>
              </a:defRPr>
            </a:lvl4pPr>
            <a:lvl5pPr marL="0" indent="0">
              <a:spcBef>
                <a:spcPts val="0"/>
              </a:spcBef>
              <a:spcAft>
                <a:spcPts val="0"/>
              </a:spcAft>
              <a:buFontTx/>
              <a:buNone/>
              <a:defRPr sz="1200">
                <a:solidFill>
                  <a:schemeClr val="bg2"/>
                </a:solidFill>
              </a:defRPr>
            </a:lvl5pPr>
            <a:lvl6pPr marL="0" indent="0">
              <a:spcBef>
                <a:spcPts val="0"/>
              </a:spcBef>
              <a:spcAft>
                <a:spcPts val="0"/>
              </a:spcAft>
              <a:buFontTx/>
              <a:buNone/>
              <a:defRPr sz="1200">
                <a:solidFill>
                  <a:schemeClr val="bg2"/>
                </a:solidFill>
              </a:defRPr>
            </a:lvl6pPr>
            <a:lvl7pPr marL="0" indent="0">
              <a:spcBef>
                <a:spcPts val="0"/>
              </a:spcBef>
              <a:spcAft>
                <a:spcPts val="0"/>
              </a:spcAft>
              <a:buFontTx/>
              <a:buNone/>
              <a:defRPr sz="1200">
                <a:solidFill>
                  <a:schemeClr val="bg2"/>
                </a:solidFill>
              </a:defRPr>
            </a:lvl7pPr>
            <a:lvl8pPr marL="0" indent="0">
              <a:spcBef>
                <a:spcPts val="0"/>
              </a:spcBef>
              <a:spcAft>
                <a:spcPts val="0"/>
              </a:spcAft>
              <a:buFontTx/>
              <a:buNone/>
              <a:defRPr sz="1200">
                <a:solidFill>
                  <a:schemeClr val="bg2"/>
                </a:solidFill>
              </a:defRPr>
            </a:lvl8pPr>
            <a:lvl9pPr marL="0" indent="0">
              <a:spcBef>
                <a:spcPts val="0"/>
              </a:spcBef>
              <a:spcAft>
                <a:spcPts val="0"/>
              </a:spcAft>
              <a:buFontTx/>
              <a:buNone/>
              <a:defRPr sz="1200">
                <a:solidFill>
                  <a:schemeClr val="bg2"/>
                </a:solidFill>
                <a:latin typeface="Arial" pitchFamily="34" charset="0"/>
              </a:defRPr>
            </a:lvl9pPr>
          </a:lstStyle>
          <a:p>
            <a:pPr lvl="0"/>
            <a:r>
              <a:rPr lang="en-US" dirty="0" smtClean="0"/>
              <a:t>Click to add text</a:t>
            </a:r>
          </a:p>
        </p:txBody>
      </p:sp>
      <p:sp>
        <p:nvSpPr>
          <p:cNvPr id="4" name="Rechteck 3"/>
          <p:cNvSpPr/>
          <p:nvPr userDrawn="1"/>
        </p:nvSpPr>
        <p:spPr bwMode="gray">
          <a:xfrm>
            <a:off x="0" y="6597650"/>
            <a:ext cx="9144000" cy="26035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err="1">
              <a:solidFill>
                <a:srgbClr val="000000"/>
              </a:solidFill>
            </a:endParaRPr>
          </a:p>
        </p:txBody>
      </p:sp>
    </p:spTree>
    <p:extLst>
      <p:ext uri="{BB962C8B-B14F-4D97-AF65-F5344CB8AC3E}">
        <p14:creationId xmlns:p14="http://schemas.microsoft.com/office/powerpoint/2010/main" val="10956043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re White">
    <p:spTree>
      <p:nvGrpSpPr>
        <p:cNvPr id="1" name=""/>
        <p:cNvGrpSpPr/>
        <p:nvPr/>
      </p:nvGrpSpPr>
      <p:grpSpPr>
        <a:xfrm>
          <a:off x="0" y="0"/>
          <a:ext cx="0" cy="0"/>
          <a:chOff x="0" y="0"/>
          <a:chExt cx="0" cy="0"/>
        </a:xfrm>
      </p:grpSpPr>
      <p:sp>
        <p:nvSpPr>
          <p:cNvPr id="3" name="Rechteck 2"/>
          <p:cNvSpPr/>
          <p:nvPr userDrawn="1"/>
        </p:nvSpPr>
        <p:spPr bwMode="gray">
          <a:xfrm>
            <a:off x="0" y="0"/>
            <a:ext cx="9144000" cy="685800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err="1">
              <a:solidFill>
                <a:srgbClr val="000000"/>
              </a:solidFill>
            </a:endParaRPr>
          </a:p>
        </p:txBody>
      </p:sp>
      <p:grpSp>
        <p:nvGrpSpPr>
          <p:cNvPr id="4" name="Gruppieren 5"/>
          <p:cNvGrpSpPr/>
          <p:nvPr/>
        </p:nvGrpSpPr>
        <p:grpSpPr bwMode="gray">
          <a:xfrm>
            <a:off x="-324680" y="908650"/>
            <a:ext cx="216030" cy="5688790"/>
            <a:chOff x="-540710" y="908650"/>
            <a:chExt cx="432060" cy="5688790"/>
          </a:xfrm>
        </p:grpSpPr>
        <p:cxnSp>
          <p:nvCxnSpPr>
            <p:cNvPr id="59" name="Gerade Verbindung 58"/>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Gerade Verbindung 59"/>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 Verbindung 62"/>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6"/>
          <p:cNvGrpSpPr/>
          <p:nvPr/>
        </p:nvGrpSpPr>
        <p:grpSpPr bwMode="gray">
          <a:xfrm>
            <a:off x="323850" y="-315520"/>
            <a:ext cx="8496740" cy="216030"/>
            <a:chOff x="323850" y="-531550"/>
            <a:chExt cx="8496740" cy="432060"/>
          </a:xfrm>
        </p:grpSpPr>
        <p:cxnSp>
          <p:nvCxnSpPr>
            <p:cNvPr id="47" name="Gerade Verbindung 46"/>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uppieren 7"/>
          <p:cNvGrpSpPr/>
          <p:nvPr/>
        </p:nvGrpSpPr>
        <p:grpSpPr bwMode="gray">
          <a:xfrm>
            <a:off x="323410" y="6957490"/>
            <a:ext cx="8496740" cy="216030"/>
            <a:chOff x="323850" y="-531550"/>
            <a:chExt cx="8496740" cy="432060"/>
          </a:xfrm>
        </p:grpSpPr>
        <p:cxnSp>
          <p:nvCxnSpPr>
            <p:cNvPr id="35" name="Gerade Verbindung 34"/>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Gerade Verbindung 35"/>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uppieren 8"/>
          <p:cNvGrpSpPr/>
          <p:nvPr/>
        </p:nvGrpSpPr>
        <p:grpSpPr bwMode="gray">
          <a:xfrm>
            <a:off x="9252650" y="908650"/>
            <a:ext cx="216030" cy="5688790"/>
            <a:chOff x="-540710" y="908650"/>
            <a:chExt cx="432060" cy="5688790"/>
          </a:xfrm>
        </p:grpSpPr>
        <p:cxnSp>
          <p:nvCxnSpPr>
            <p:cNvPr id="22" name="Gerade Verbindung 21"/>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userDrawn="1">
            <p:ph type="title" hasCustomPrompt="1"/>
          </p:nvPr>
        </p:nvSpPr>
        <p:spPr bwMode="gray">
          <a:xfrm>
            <a:off x="323528" y="1124680"/>
            <a:ext cx="8496944" cy="2664683"/>
          </a:xfrm>
        </p:spPr>
        <p:txBody>
          <a:bodyPr/>
          <a:lstStyle>
            <a:lvl1pPr>
              <a:defRPr sz="3800" cap="all" baseline="0">
                <a:solidFill>
                  <a:schemeClr val="tx2"/>
                </a:solidFill>
                <a:latin typeface="Arial" pitchFamily="34" charset="0"/>
              </a:defRPr>
            </a:lvl1pPr>
          </a:lstStyle>
          <a:p>
            <a:r>
              <a:rPr lang="en-US" dirty="0" smtClean="0"/>
              <a:t>CLICK TO ADD TEXT</a:t>
            </a:r>
            <a:endParaRPr lang="en-GB" dirty="0"/>
          </a:p>
        </p:txBody>
      </p:sp>
    </p:spTree>
    <p:extLst>
      <p:ext uri="{BB962C8B-B14F-4D97-AF65-F5344CB8AC3E}">
        <p14:creationId xmlns:p14="http://schemas.microsoft.com/office/powerpoint/2010/main" val="316991965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ure Black">
    <p:spTree>
      <p:nvGrpSpPr>
        <p:cNvPr id="1" name=""/>
        <p:cNvGrpSpPr/>
        <p:nvPr/>
      </p:nvGrpSpPr>
      <p:grpSpPr>
        <a:xfrm>
          <a:off x="0" y="0"/>
          <a:ext cx="0" cy="0"/>
          <a:chOff x="0" y="0"/>
          <a:chExt cx="0" cy="0"/>
        </a:xfrm>
      </p:grpSpPr>
      <p:sp>
        <p:nvSpPr>
          <p:cNvPr id="64" name="Rechteck 63"/>
          <p:cNvSpPr/>
          <p:nvPr userDrawn="1"/>
        </p:nvSpPr>
        <p:spPr bwMode="gray">
          <a:xfrm>
            <a:off x="0" y="0"/>
            <a:ext cx="9144000" cy="6858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err="1">
              <a:solidFill>
                <a:srgbClr val="000000"/>
              </a:solidFill>
            </a:endParaRPr>
          </a:p>
        </p:txBody>
      </p:sp>
      <p:grpSp>
        <p:nvGrpSpPr>
          <p:cNvPr id="3" name="Gruppieren 3"/>
          <p:cNvGrpSpPr/>
          <p:nvPr userDrawn="1"/>
        </p:nvGrpSpPr>
        <p:grpSpPr bwMode="gray">
          <a:xfrm>
            <a:off x="-324680" y="-315520"/>
            <a:ext cx="9793360" cy="7489040"/>
            <a:chOff x="-324680" y="-315520"/>
            <a:chExt cx="9793360" cy="7489040"/>
          </a:xfrm>
        </p:grpSpPr>
        <p:grpSp>
          <p:nvGrpSpPr>
            <p:cNvPr id="4" name="Gruppieren 5"/>
            <p:cNvGrpSpPr/>
            <p:nvPr/>
          </p:nvGrpSpPr>
          <p:grpSpPr bwMode="gray">
            <a:xfrm>
              <a:off x="-324680" y="908650"/>
              <a:ext cx="216030" cy="5688790"/>
              <a:chOff x="-540710" y="908650"/>
              <a:chExt cx="432060" cy="5688790"/>
            </a:xfrm>
          </p:grpSpPr>
          <p:cxnSp>
            <p:nvCxnSpPr>
              <p:cNvPr id="59" name="Gerade Verbindung 58"/>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Gerade Verbindung 59"/>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 Verbindung 62"/>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6"/>
            <p:cNvGrpSpPr/>
            <p:nvPr/>
          </p:nvGrpSpPr>
          <p:grpSpPr bwMode="gray">
            <a:xfrm>
              <a:off x="323850" y="-315520"/>
              <a:ext cx="8496740" cy="216030"/>
              <a:chOff x="323850" y="-531550"/>
              <a:chExt cx="8496740" cy="432060"/>
            </a:xfrm>
          </p:grpSpPr>
          <p:cxnSp>
            <p:nvCxnSpPr>
              <p:cNvPr id="47" name="Gerade Verbindung 46"/>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uppieren 7"/>
            <p:cNvGrpSpPr/>
            <p:nvPr/>
          </p:nvGrpSpPr>
          <p:grpSpPr bwMode="gray">
            <a:xfrm>
              <a:off x="323410" y="6957490"/>
              <a:ext cx="8496740" cy="216030"/>
              <a:chOff x="323850" y="-531550"/>
              <a:chExt cx="8496740" cy="432060"/>
            </a:xfrm>
          </p:grpSpPr>
          <p:cxnSp>
            <p:nvCxnSpPr>
              <p:cNvPr id="35" name="Gerade Verbindung 34"/>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Gerade Verbindung 35"/>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uppieren 8"/>
            <p:cNvGrpSpPr/>
            <p:nvPr/>
          </p:nvGrpSpPr>
          <p:grpSpPr bwMode="gray">
            <a:xfrm>
              <a:off x="9252650" y="908650"/>
              <a:ext cx="216030" cy="5688790"/>
              <a:chOff x="-540710" y="908650"/>
              <a:chExt cx="432060" cy="5688790"/>
            </a:xfrm>
          </p:grpSpPr>
          <p:cxnSp>
            <p:nvCxnSpPr>
              <p:cNvPr id="22" name="Gerade Verbindung 21"/>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hasCustomPrompt="1"/>
          </p:nvPr>
        </p:nvSpPr>
        <p:spPr bwMode="gray">
          <a:xfrm>
            <a:off x="323850" y="1123950"/>
            <a:ext cx="8496622" cy="2665413"/>
          </a:xfrm>
        </p:spPr>
        <p:txBody>
          <a:bodyPr/>
          <a:lstStyle>
            <a:lvl1pPr>
              <a:defRPr sz="3800" cap="all" baseline="0">
                <a:solidFill>
                  <a:schemeClr val="bg1"/>
                </a:solidFill>
                <a:latin typeface="Arial" pitchFamily="34" charset="0"/>
              </a:defRPr>
            </a:lvl1pPr>
          </a:lstStyle>
          <a:p>
            <a:r>
              <a:rPr lang="en-US" dirty="0" smtClean="0"/>
              <a:t>CLICK TO ADD TEXT</a:t>
            </a:r>
            <a:endParaRPr lang="en-GB" dirty="0"/>
          </a:p>
        </p:txBody>
      </p:sp>
    </p:spTree>
    <p:extLst>
      <p:ext uri="{BB962C8B-B14F-4D97-AF65-F5344CB8AC3E}">
        <p14:creationId xmlns:p14="http://schemas.microsoft.com/office/powerpoint/2010/main" val="175170457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ure Orang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gray">
          <a:xfrm>
            <a:off x="0" y="0"/>
            <a:ext cx="9144000" cy="6858000"/>
          </a:xfrm>
          <a:prstGeom prst="rect">
            <a:avLst/>
          </a:prstGeom>
        </p:spPr>
      </p:pic>
      <p:grpSp>
        <p:nvGrpSpPr>
          <p:cNvPr id="3" name="Gruppieren 5"/>
          <p:cNvGrpSpPr/>
          <p:nvPr userDrawn="1"/>
        </p:nvGrpSpPr>
        <p:grpSpPr bwMode="gray">
          <a:xfrm>
            <a:off x="-324680" y="-315520"/>
            <a:ext cx="9793360" cy="7489040"/>
            <a:chOff x="-324680" y="-315520"/>
            <a:chExt cx="9793360" cy="7489040"/>
          </a:xfrm>
        </p:grpSpPr>
        <p:grpSp>
          <p:nvGrpSpPr>
            <p:cNvPr id="4" name="Gruppieren 6"/>
            <p:cNvGrpSpPr/>
            <p:nvPr/>
          </p:nvGrpSpPr>
          <p:grpSpPr bwMode="gray">
            <a:xfrm>
              <a:off x="-324680" y="908650"/>
              <a:ext cx="216030" cy="5688790"/>
              <a:chOff x="-540710" y="908650"/>
              <a:chExt cx="432060" cy="5688790"/>
            </a:xfrm>
          </p:grpSpPr>
          <p:cxnSp>
            <p:nvCxnSpPr>
              <p:cNvPr id="60" name="Gerade Verbindung 59"/>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 Verbindung 62"/>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7"/>
            <p:cNvGrpSpPr/>
            <p:nvPr/>
          </p:nvGrpSpPr>
          <p:grpSpPr bwMode="gray">
            <a:xfrm>
              <a:off x="323850" y="-315520"/>
              <a:ext cx="8496740" cy="216030"/>
              <a:chOff x="323850" y="-531550"/>
              <a:chExt cx="8496740" cy="432060"/>
            </a:xfrm>
          </p:grpSpPr>
          <p:cxnSp>
            <p:nvCxnSpPr>
              <p:cNvPr id="48" name="Gerade Verbindung 47"/>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Gerade Verbindung 58"/>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uppieren 8"/>
            <p:cNvGrpSpPr/>
            <p:nvPr/>
          </p:nvGrpSpPr>
          <p:grpSpPr bwMode="gray">
            <a:xfrm>
              <a:off x="323410" y="6957490"/>
              <a:ext cx="8496740" cy="216030"/>
              <a:chOff x="323850" y="-531550"/>
              <a:chExt cx="8496740" cy="432060"/>
            </a:xfrm>
          </p:grpSpPr>
          <p:cxnSp>
            <p:nvCxnSpPr>
              <p:cNvPr id="36" name="Gerade Verbindung 35"/>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uppieren 9"/>
            <p:cNvGrpSpPr/>
            <p:nvPr/>
          </p:nvGrpSpPr>
          <p:grpSpPr bwMode="gray">
            <a:xfrm>
              <a:off x="9252650" y="908650"/>
              <a:ext cx="216030" cy="5688790"/>
              <a:chOff x="-540710" y="908650"/>
              <a:chExt cx="432060" cy="5688790"/>
            </a:xfrm>
          </p:grpSpPr>
          <p:cxnSp>
            <p:nvCxnSpPr>
              <p:cNvPr id="23" name="Gerade Verbindung 22"/>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 Verbindung 34"/>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65" name="Title 64"/>
          <p:cNvSpPr>
            <a:spLocks noGrp="1"/>
          </p:cNvSpPr>
          <p:nvPr>
            <p:ph type="title" hasCustomPrompt="1"/>
          </p:nvPr>
        </p:nvSpPr>
        <p:spPr bwMode="gray">
          <a:xfrm>
            <a:off x="323850" y="1123950"/>
            <a:ext cx="8496622" cy="2665413"/>
          </a:xfrm>
        </p:spPr>
        <p:txBody>
          <a:bodyPr/>
          <a:lstStyle>
            <a:lvl1pPr>
              <a:defRPr sz="3800" cap="all" baseline="0">
                <a:solidFill>
                  <a:schemeClr val="bg1"/>
                </a:solidFill>
                <a:latin typeface="Arial" pitchFamily="34" charset="0"/>
              </a:defRPr>
            </a:lvl1pPr>
          </a:lstStyle>
          <a:p>
            <a:r>
              <a:rPr lang="en-US" dirty="0" smtClean="0"/>
              <a:t>CLICK TO ADD TEXT</a:t>
            </a:r>
            <a:endParaRPr lang="en-GB" dirty="0"/>
          </a:p>
        </p:txBody>
      </p:sp>
    </p:spTree>
    <p:extLst>
      <p:ext uri="{BB962C8B-B14F-4D97-AF65-F5344CB8AC3E}">
        <p14:creationId xmlns:p14="http://schemas.microsoft.com/office/powerpoint/2010/main" val="270122968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acts with Pictures">
    <p:spTree>
      <p:nvGrpSpPr>
        <p:cNvPr id="1" name=""/>
        <p:cNvGrpSpPr/>
        <p:nvPr/>
      </p:nvGrpSpPr>
      <p:grpSpPr>
        <a:xfrm>
          <a:off x="0" y="0"/>
          <a:ext cx="0" cy="0"/>
          <a:chOff x="0" y="0"/>
          <a:chExt cx="0" cy="0"/>
        </a:xfrm>
      </p:grpSpPr>
      <p:sp>
        <p:nvSpPr>
          <p:cNvPr id="5" name="Picture Placeholder 4"/>
          <p:cNvSpPr>
            <a:spLocks noGrp="1"/>
          </p:cNvSpPr>
          <p:nvPr>
            <p:ph type="pic" sz="quarter" idx="15" hasCustomPrompt="1"/>
          </p:nvPr>
        </p:nvSpPr>
        <p:spPr bwMode="gray">
          <a:xfrm>
            <a:off x="324000" y="3284538"/>
            <a:ext cx="1296144" cy="2016722"/>
          </a:xfrm>
        </p:spPr>
        <p:txBody>
          <a:bodyPr/>
          <a:lstStyle>
            <a:lvl1pPr marL="0" indent="0">
              <a:buNone/>
              <a:defRPr/>
            </a:lvl1pPr>
          </a:lstStyle>
          <a:p>
            <a:r>
              <a:rPr lang="de-DE" dirty="0" smtClean="0"/>
              <a:t>Picture</a:t>
            </a:r>
            <a:endParaRPr lang="en-US" dirty="0"/>
          </a:p>
        </p:txBody>
      </p:sp>
      <p:sp>
        <p:nvSpPr>
          <p:cNvPr id="13" name="Picture Placeholder 4"/>
          <p:cNvSpPr>
            <a:spLocks noGrp="1"/>
          </p:cNvSpPr>
          <p:nvPr>
            <p:ph type="pic" sz="quarter" idx="16" hasCustomPrompt="1"/>
          </p:nvPr>
        </p:nvSpPr>
        <p:spPr bwMode="gray">
          <a:xfrm>
            <a:off x="4644009" y="3284538"/>
            <a:ext cx="1296144" cy="2016722"/>
          </a:xfrm>
        </p:spPr>
        <p:txBody>
          <a:bodyPr/>
          <a:lstStyle>
            <a:lvl1pPr marL="0" indent="0">
              <a:buNone/>
              <a:defRPr/>
            </a:lvl1pPr>
          </a:lstStyle>
          <a:p>
            <a:r>
              <a:rPr lang="de-DE" dirty="0" smtClean="0"/>
              <a:t>Picture</a:t>
            </a:r>
            <a:endParaRPr lang="en-US" dirty="0"/>
          </a:p>
        </p:txBody>
      </p:sp>
      <p:sp>
        <p:nvSpPr>
          <p:cNvPr id="14" name="Text Placeholder 3"/>
          <p:cNvSpPr>
            <a:spLocks noGrp="1"/>
          </p:cNvSpPr>
          <p:nvPr>
            <p:ph type="body" sz="quarter" idx="18" hasCustomPrompt="1"/>
          </p:nvPr>
        </p:nvSpPr>
        <p:spPr bwMode="gray">
          <a:xfrm>
            <a:off x="1763689" y="4653189"/>
            <a:ext cx="2736303"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[phone number]</a:t>
            </a:r>
          </a:p>
        </p:txBody>
      </p:sp>
      <p:sp>
        <p:nvSpPr>
          <p:cNvPr id="15" name="Text Placeholder 3"/>
          <p:cNvSpPr>
            <a:spLocks noGrp="1"/>
          </p:cNvSpPr>
          <p:nvPr>
            <p:ph type="body" sz="quarter" idx="19" hasCustomPrompt="1"/>
          </p:nvPr>
        </p:nvSpPr>
        <p:spPr bwMode="gray">
          <a:xfrm>
            <a:off x="1763688" y="4221141"/>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16" name="Text Placeholder 3"/>
          <p:cNvSpPr>
            <a:spLocks noGrp="1"/>
          </p:cNvSpPr>
          <p:nvPr>
            <p:ph type="body" sz="quarter" idx="20" hasCustomPrompt="1"/>
          </p:nvPr>
        </p:nvSpPr>
        <p:spPr bwMode="gray">
          <a:xfrm>
            <a:off x="1763688" y="3284539"/>
            <a:ext cx="2736304" cy="936602"/>
          </a:xfrm>
        </p:spPr>
        <p:txBody>
          <a:bodyPr tIns="0" anchor="b" anchorCtr="0"/>
          <a:lstStyle>
            <a:lvl1pPr marL="0" indent="0">
              <a:spcBef>
                <a:spcPts val="0"/>
              </a:spcBef>
              <a:spcAft>
                <a:spcPts val="0"/>
              </a:spcAft>
              <a:buFontTx/>
              <a:buNone/>
              <a:defRPr sz="1400"/>
            </a:lvl1pPr>
            <a:lvl2pPr marL="0" indent="0">
              <a:spcBef>
                <a:spcPts val="0"/>
              </a:spcBef>
              <a:spcAft>
                <a:spcPts val="0"/>
              </a:spcAft>
              <a:buNone/>
              <a:defRPr sz="1400"/>
            </a:lvl2pPr>
            <a:lvl3pPr marL="0" indent="0" algn="l">
              <a:spcBef>
                <a:spcPts val="0"/>
              </a:spcBef>
              <a:spcAft>
                <a:spcPts val="0"/>
              </a:spcAft>
              <a:buFontTx/>
              <a:buNone/>
              <a:tabLst>
                <a:tab pos="630238"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22" name="Text Placeholder 3"/>
          <p:cNvSpPr>
            <a:spLocks noGrp="1"/>
          </p:cNvSpPr>
          <p:nvPr>
            <p:ph type="body" sz="quarter" idx="26" hasCustomPrompt="1"/>
          </p:nvPr>
        </p:nvSpPr>
        <p:spPr bwMode="gray">
          <a:xfrm>
            <a:off x="1763688" y="4869212"/>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23" name="Text Placeholder 3"/>
          <p:cNvSpPr>
            <a:spLocks noGrp="1"/>
          </p:cNvSpPr>
          <p:nvPr>
            <p:ph type="body" sz="quarter" idx="27" hasCustomPrompt="1"/>
          </p:nvPr>
        </p:nvSpPr>
        <p:spPr bwMode="gray">
          <a:xfrm>
            <a:off x="1763767" y="5085236"/>
            <a:ext cx="2736226" cy="21501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24" name="Text Placeholder 3"/>
          <p:cNvSpPr>
            <a:spLocks noGrp="1"/>
          </p:cNvSpPr>
          <p:nvPr>
            <p:ph type="body" sz="quarter" idx="28" hasCustomPrompt="1"/>
          </p:nvPr>
        </p:nvSpPr>
        <p:spPr bwMode="gray">
          <a:xfrm>
            <a:off x="6084168" y="4653189"/>
            <a:ext cx="2736304" cy="216023"/>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[phone number]</a:t>
            </a:r>
          </a:p>
        </p:txBody>
      </p:sp>
      <p:sp>
        <p:nvSpPr>
          <p:cNvPr id="25" name="Text Placeholder 3"/>
          <p:cNvSpPr>
            <a:spLocks noGrp="1"/>
          </p:cNvSpPr>
          <p:nvPr>
            <p:ph type="body" sz="quarter" idx="29" hasCustomPrompt="1"/>
          </p:nvPr>
        </p:nvSpPr>
        <p:spPr bwMode="gray">
          <a:xfrm>
            <a:off x="6084168" y="4221141"/>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26" name="Text Placeholder 3"/>
          <p:cNvSpPr>
            <a:spLocks noGrp="1"/>
          </p:cNvSpPr>
          <p:nvPr>
            <p:ph type="body" sz="quarter" idx="30" hasCustomPrompt="1"/>
          </p:nvPr>
        </p:nvSpPr>
        <p:spPr bwMode="gray">
          <a:xfrm>
            <a:off x="6084168" y="3284538"/>
            <a:ext cx="2736304" cy="936603"/>
          </a:xfrm>
        </p:spPr>
        <p:txBody>
          <a:bodyPr tIns="0" anchor="b" anchorCtr="0"/>
          <a:lstStyle>
            <a:lvl1pPr marL="0" indent="0">
              <a:spcBef>
                <a:spcPts val="0"/>
              </a:spcBef>
              <a:spcAft>
                <a:spcPts val="0"/>
              </a:spcAft>
              <a:buFontTx/>
              <a:buNone/>
              <a:defRPr sz="1400"/>
            </a:lvl1pPr>
            <a:lvl2pPr marL="0" indent="0">
              <a:spcBef>
                <a:spcPts val="0"/>
              </a:spcBef>
              <a:spcAft>
                <a:spcPts val="0"/>
              </a:spcAft>
              <a:buNone/>
              <a:defRPr sz="1400"/>
            </a:lvl2pPr>
            <a:lvl3pPr marL="0" indent="0" algn="l">
              <a:spcBef>
                <a:spcPts val="0"/>
              </a:spcBef>
              <a:spcAft>
                <a:spcPts val="0"/>
              </a:spcAft>
              <a:buFontTx/>
              <a:buNone/>
              <a:tabLst>
                <a:tab pos="630238"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27" name="Text Placeholder 3"/>
          <p:cNvSpPr>
            <a:spLocks noGrp="1"/>
          </p:cNvSpPr>
          <p:nvPr>
            <p:ph type="body" sz="quarter" idx="31" hasCustomPrompt="1"/>
          </p:nvPr>
        </p:nvSpPr>
        <p:spPr bwMode="gray">
          <a:xfrm>
            <a:off x="6084168" y="4869212"/>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28" name="Text Placeholder 3"/>
          <p:cNvSpPr>
            <a:spLocks noGrp="1"/>
          </p:cNvSpPr>
          <p:nvPr>
            <p:ph type="body" sz="quarter" idx="32" hasCustomPrompt="1"/>
          </p:nvPr>
        </p:nvSpPr>
        <p:spPr bwMode="gray">
          <a:xfrm>
            <a:off x="6084168" y="5085236"/>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4" name="Title 3"/>
          <p:cNvSpPr>
            <a:spLocks noGrp="1"/>
          </p:cNvSpPr>
          <p:nvPr>
            <p:ph type="title" hasCustomPrompt="1"/>
          </p:nvPr>
        </p:nvSpPr>
        <p:spPr bwMode="gray"/>
        <p:txBody>
          <a:bodyPr/>
          <a:lstStyle>
            <a:lvl1pPr>
              <a:defRPr/>
            </a:lvl1pPr>
          </a:lstStyle>
          <a:p>
            <a:r>
              <a:rPr lang="en-US" dirty="0" smtClean="0"/>
              <a:t>Click to add text</a:t>
            </a:r>
            <a:endParaRPr lang="en-GB" dirty="0"/>
          </a:p>
        </p:txBody>
      </p:sp>
    </p:spTree>
    <p:extLst>
      <p:ext uri="{BB962C8B-B14F-4D97-AF65-F5344CB8AC3E}">
        <p14:creationId xmlns:p14="http://schemas.microsoft.com/office/powerpoint/2010/main" val="338117046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ur Contacts with Pictures">
    <p:spTree>
      <p:nvGrpSpPr>
        <p:cNvPr id="1" name=""/>
        <p:cNvGrpSpPr/>
        <p:nvPr/>
      </p:nvGrpSpPr>
      <p:grpSpPr>
        <a:xfrm>
          <a:off x="0" y="0"/>
          <a:ext cx="0" cy="0"/>
          <a:chOff x="0" y="0"/>
          <a:chExt cx="0" cy="0"/>
        </a:xfrm>
      </p:grpSpPr>
      <p:sp>
        <p:nvSpPr>
          <p:cNvPr id="44" name="Picture Placeholder 4"/>
          <p:cNvSpPr>
            <a:spLocks noGrp="1"/>
          </p:cNvSpPr>
          <p:nvPr>
            <p:ph type="pic" sz="quarter" idx="26" hasCustomPrompt="1"/>
          </p:nvPr>
        </p:nvSpPr>
        <p:spPr bwMode="gray">
          <a:xfrm>
            <a:off x="323850" y="2205038"/>
            <a:ext cx="1295400" cy="2016050"/>
          </a:xfrm>
        </p:spPr>
        <p:txBody>
          <a:bodyPr/>
          <a:lstStyle>
            <a:lvl1pPr marL="0" indent="0">
              <a:buNone/>
              <a:defRPr>
                <a:latin typeface="Arial" pitchFamily="34" charset="0"/>
              </a:defRPr>
            </a:lvl1pPr>
          </a:lstStyle>
          <a:p>
            <a:r>
              <a:rPr lang="de-DE" dirty="0" smtClean="0"/>
              <a:t>Picture</a:t>
            </a:r>
            <a:endParaRPr lang="en-US" dirty="0"/>
          </a:p>
        </p:txBody>
      </p:sp>
      <p:sp>
        <p:nvSpPr>
          <p:cNvPr id="45" name="Picture Placeholder 4"/>
          <p:cNvSpPr>
            <a:spLocks noGrp="1"/>
          </p:cNvSpPr>
          <p:nvPr>
            <p:ph type="pic" sz="quarter" idx="27" hasCustomPrompt="1"/>
          </p:nvPr>
        </p:nvSpPr>
        <p:spPr bwMode="gray">
          <a:xfrm>
            <a:off x="4645025" y="2205038"/>
            <a:ext cx="1295400" cy="2016050"/>
          </a:xfrm>
        </p:spPr>
        <p:txBody>
          <a:bodyPr/>
          <a:lstStyle>
            <a:lvl1pPr marL="0" indent="0">
              <a:buNone/>
              <a:defRPr>
                <a:latin typeface="Arial" pitchFamily="34" charset="0"/>
              </a:defRPr>
            </a:lvl1pPr>
          </a:lstStyle>
          <a:p>
            <a:r>
              <a:rPr lang="de-DE" dirty="0" smtClean="0"/>
              <a:t>Picture</a:t>
            </a:r>
            <a:endParaRPr lang="en-US" dirty="0"/>
          </a:p>
        </p:txBody>
      </p:sp>
      <p:sp>
        <p:nvSpPr>
          <p:cNvPr id="46" name="Text Placeholder 3"/>
          <p:cNvSpPr>
            <a:spLocks noGrp="1"/>
          </p:cNvSpPr>
          <p:nvPr>
            <p:ph type="body" sz="quarter" idx="28" hasCustomPrompt="1"/>
          </p:nvPr>
        </p:nvSpPr>
        <p:spPr bwMode="gray">
          <a:xfrm>
            <a:off x="1763609" y="3573016"/>
            <a:ext cx="2736953" cy="216023"/>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0"/>
            <a:r>
              <a:rPr lang="en-US" dirty="0" smtClean="0"/>
              <a:t>[phone number]</a:t>
            </a:r>
          </a:p>
        </p:txBody>
      </p:sp>
      <p:sp>
        <p:nvSpPr>
          <p:cNvPr id="47" name="Text Placeholder 3"/>
          <p:cNvSpPr>
            <a:spLocks noGrp="1"/>
          </p:cNvSpPr>
          <p:nvPr>
            <p:ph type="body" sz="quarter" idx="29" hasCustomPrompt="1"/>
          </p:nvPr>
        </p:nvSpPr>
        <p:spPr bwMode="gray">
          <a:xfrm>
            <a:off x="1763688" y="3140968"/>
            <a:ext cx="273687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48" name="Text Placeholder 3"/>
          <p:cNvSpPr>
            <a:spLocks noGrp="1"/>
          </p:cNvSpPr>
          <p:nvPr>
            <p:ph type="body" sz="quarter" idx="30" hasCustomPrompt="1"/>
          </p:nvPr>
        </p:nvSpPr>
        <p:spPr bwMode="gray">
          <a:xfrm>
            <a:off x="1763688" y="2205038"/>
            <a:ext cx="2736304" cy="935931"/>
          </a:xfrm>
        </p:spPr>
        <p:txBody>
          <a:bodyPr tIns="0" anchor="b" anchorCtr="0"/>
          <a:lstStyle>
            <a:lvl1pPr marL="0" indent="0">
              <a:spcBef>
                <a:spcPts val="0"/>
              </a:spcBef>
              <a:spcAft>
                <a:spcPts val="0"/>
              </a:spcAft>
              <a:buFontTx/>
              <a:buNone/>
              <a:defRPr sz="1400">
                <a:latin typeface="Arial" pitchFamily="34" charset="0"/>
              </a:defRPr>
            </a:lvl1pPr>
            <a:lvl2pPr marL="0" indent="0">
              <a:spcBef>
                <a:spcPts val="0"/>
              </a:spcBef>
              <a:spcAft>
                <a:spcPts val="0"/>
              </a:spcAft>
              <a:buNone/>
              <a:defRPr sz="1400"/>
            </a:lvl2pPr>
            <a:lvl3pPr marL="0" indent="0" algn="l">
              <a:spcBef>
                <a:spcPts val="0"/>
              </a:spcBef>
              <a:spcAft>
                <a:spcPts val="0"/>
              </a:spcAft>
              <a:buFontTx/>
              <a:buNone/>
              <a:tabLst>
                <a:tab pos="630238"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49" name="Text Placeholder 3"/>
          <p:cNvSpPr>
            <a:spLocks noGrp="1"/>
          </p:cNvSpPr>
          <p:nvPr>
            <p:ph type="body" sz="quarter" idx="31" hasCustomPrompt="1"/>
          </p:nvPr>
        </p:nvSpPr>
        <p:spPr bwMode="gray">
          <a:xfrm>
            <a:off x="1763687" y="3789040"/>
            <a:ext cx="2736875"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50" name="Text Placeholder 3"/>
          <p:cNvSpPr>
            <a:spLocks noGrp="1"/>
          </p:cNvSpPr>
          <p:nvPr>
            <p:ph type="body" sz="quarter" idx="32" hasCustomPrompt="1"/>
          </p:nvPr>
        </p:nvSpPr>
        <p:spPr bwMode="gray">
          <a:xfrm>
            <a:off x="1763767" y="4005064"/>
            <a:ext cx="2736226"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51" name="Text Placeholder 3"/>
          <p:cNvSpPr>
            <a:spLocks noGrp="1"/>
          </p:cNvSpPr>
          <p:nvPr>
            <p:ph type="body" sz="quarter" idx="33" hasCustomPrompt="1"/>
          </p:nvPr>
        </p:nvSpPr>
        <p:spPr bwMode="gray">
          <a:xfrm>
            <a:off x="6084168" y="3573017"/>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[phone number]</a:t>
            </a:r>
          </a:p>
        </p:txBody>
      </p:sp>
      <p:sp>
        <p:nvSpPr>
          <p:cNvPr id="52" name="Text Placeholder 3"/>
          <p:cNvSpPr>
            <a:spLocks noGrp="1"/>
          </p:cNvSpPr>
          <p:nvPr>
            <p:ph type="body" sz="quarter" idx="34" hasCustomPrompt="1"/>
          </p:nvPr>
        </p:nvSpPr>
        <p:spPr bwMode="gray">
          <a:xfrm>
            <a:off x="6084168" y="3140968"/>
            <a:ext cx="2736304" cy="21676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53" name="Text Placeholder 3"/>
          <p:cNvSpPr>
            <a:spLocks noGrp="1"/>
          </p:cNvSpPr>
          <p:nvPr>
            <p:ph type="body" sz="quarter" idx="35" hasCustomPrompt="1"/>
          </p:nvPr>
        </p:nvSpPr>
        <p:spPr bwMode="gray">
          <a:xfrm>
            <a:off x="6084168" y="2205038"/>
            <a:ext cx="2736304" cy="935931"/>
          </a:xfrm>
        </p:spPr>
        <p:txBody>
          <a:bodyPr tIns="0" anchor="b" anchorCtr="0"/>
          <a:lstStyle>
            <a:lvl1pPr marL="0" indent="0">
              <a:spcBef>
                <a:spcPts val="0"/>
              </a:spcBef>
              <a:spcAft>
                <a:spcPts val="0"/>
              </a:spcAft>
              <a:buFontTx/>
              <a:buNone/>
              <a:defRPr sz="1400">
                <a:latin typeface="Arial" pitchFamily="34" charset="0"/>
              </a:defRPr>
            </a:lvl1pPr>
            <a:lvl2pPr marL="0" indent="0">
              <a:spcBef>
                <a:spcPts val="0"/>
              </a:spcBef>
              <a:spcAft>
                <a:spcPts val="0"/>
              </a:spcAft>
              <a:buNone/>
              <a:defRPr sz="1400"/>
            </a:lvl2pPr>
            <a:lvl3pPr marL="0" indent="0" algn="l">
              <a:spcBef>
                <a:spcPts val="0"/>
              </a:spcBef>
              <a:spcAft>
                <a:spcPts val="0"/>
              </a:spcAft>
              <a:buFontTx/>
              <a:buNone/>
              <a:tabLst>
                <a:tab pos="630238"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54" name="Text Placeholder 3"/>
          <p:cNvSpPr>
            <a:spLocks noGrp="1"/>
          </p:cNvSpPr>
          <p:nvPr>
            <p:ph type="body" sz="quarter" idx="36" hasCustomPrompt="1"/>
          </p:nvPr>
        </p:nvSpPr>
        <p:spPr bwMode="gray">
          <a:xfrm>
            <a:off x="6084168" y="3789040"/>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55" name="Text Placeholder 3"/>
          <p:cNvSpPr>
            <a:spLocks noGrp="1"/>
          </p:cNvSpPr>
          <p:nvPr>
            <p:ph type="body" sz="quarter" idx="37" hasCustomPrompt="1"/>
          </p:nvPr>
        </p:nvSpPr>
        <p:spPr bwMode="gray">
          <a:xfrm>
            <a:off x="6084168" y="4005064"/>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56" name="Picture Placeholder 4"/>
          <p:cNvSpPr>
            <a:spLocks noGrp="1"/>
          </p:cNvSpPr>
          <p:nvPr>
            <p:ph type="pic" sz="quarter" idx="38" hasCustomPrompt="1"/>
          </p:nvPr>
        </p:nvSpPr>
        <p:spPr bwMode="gray">
          <a:xfrm>
            <a:off x="323528" y="4365625"/>
            <a:ext cx="1295400" cy="2015703"/>
          </a:xfrm>
        </p:spPr>
        <p:txBody>
          <a:bodyPr/>
          <a:lstStyle>
            <a:lvl1pPr marL="0" indent="0">
              <a:buNone/>
              <a:defRPr>
                <a:latin typeface="Arial" pitchFamily="34" charset="0"/>
              </a:defRPr>
            </a:lvl1pPr>
          </a:lstStyle>
          <a:p>
            <a:r>
              <a:rPr lang="de-DE" dirty="0" smtClean="0"/>
              <a:t>Picture</a:t>
            </a:r>
            <a:endParaRPr lang="en-US" dirty="0"/>
          </a:p>
        </p:txBody>
      </p:sp>
      <p:sp>
        <p:nvSpPr>
          <p:cNvPr id="57" name="Picture Placeholder 4"/>
          <p:cNvSpPr>
            <a:spLocks noGrp="1"/>
          </p:cNvSpPr>
          <p:nvPr>
            <p:ph type="pic" sz="quarter" idx="39" hasCustomPrompt="1"/>
          </p:nvPr>
        </p:nvSpPr>
        <p:spPr bwMode="gray">
          <a:xfrm>
            <a:off x="4644703" y="4365625"/>
            <a:ext cx="1295400" cy="2015703"/>
          </a:xfrm>
        </p:spPr>
        <p:txBody>
          <a:bodyPr/>
          <a:lstStyle>
            <a:lvl1pPr marL="0" indent="0">
              <a:buNone/>
              <a:defRPr>
                <a:latin typeface="Arial" pitchFamily="34" charset="0"/>
              </a:defRPr>
            </a:lvl1pPr>
          </a:lstStyle>
          <a:p>
            <a:r>
              <a:rPr lang="de-DE" dirty="0" smtClean="0"/>
              <a:t>Picture</a:t>
            </a:r>
            <a:endParaRPr lang="en-US" dirty="0"/>
          </a:p>
        </p:txBody>
      </p:sp>
      <p:sp>
        <p:nvSpPr>
          <p:cNvPr id="58" name="Text Placeholder 3"/>
          <p:cNvSpPr>
            <a:spLocks noGrp="1"/>
          </p:cNvSpPr>
          <p:nvPr>
            <p:ph type="body" sz="quarter" idx="40" hasCustomPrompt="1"/>
          </p:nvPr>
        </p:nvSpPr>
        <p:spPr bwMode="gray">
          <a:xfrm>
            <a:off x="1763688" y="5733733"/>
            <a:ext cx="2736874"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[phone number]</a:t>
            </a:r>
          </a:p>
        </p:txBody>
      </p:sp>
      <p:sp>
        <p:nvSpPr>
          <p:cNvPr id="59" name="Text Placeholder 3"/>
          <p:cNvSpPr>
            <a:spLocks noGrp="1"/>
          </p:cNvSpPr>
          <p:nvPr>
            <p:ph type="body" sz="quarter" idx="41" hasCustomPrompt="1"/>
          </p:nvPr>
        </p:nvSpPr>
        <p:spPr bwMode="gray">
          <a:xfrm>
            <a:off x="1763688" y="5301209"/>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60" name="Text Placeholder 3"/>
          <p:cNvSpPr>
            <a:spLocks noGrp="1"/>
          </p:cNvSpPr>
          <p:nvPr>
            <p:ph type="body" sz="quarter" idx="42" hasCustomPrompt="1"/>
          </p:nvPr>
        </p:nvSpPr>
        <p:spPr bwMode="gray">
          <a:xfrm>
            <a:off x="1763688" y="4365625"/>
            <a:ext cx="2736304" cy="935584"/>
          </a:xfrm>
        </p:spPr>
        <p:txBody>
          <a:bodyPr tIns="0" anchor="b" anchorCtr="0"/>
          <a:lstStyle>
            <a:lvl1pPr marL="0" indent="0">
              <a:spcBef>
                <a:spcPts val="0"/>
              </a:spcBef>
              <a:spcAft>
                <a:spcPts val="0"/>
              </a:spcAft>
              <a:buFontTx/>
              <a:buNone/>
              <a:defRPr sz="1400">
                <a:latin typeface="Arial" pitchFamily="34" charset="0"/>
              </a:defRPr>
            </a:lvl1pPr>
            <a:lvl2pPr marL="0" indent="0">
              <a:spcBef>
                <a:spcPts val="0"/>
              </a:spcBef>
              <a:spcAft>
                <a:spcPts val="0"/>
              </a:spcAft>
              <a:buNone/>
              <a:defRPr sz="1400"/>
            </a:lvl2pPr>
            <a:lvl3pPr marL="0" indent="0" algn="l">
              <a:spcBef>
                <a:spcPts val="0"/>
              </a:spcBef>
              <a:spcAft>
                <a:spcPts val="0"/>
              </a:spcAft>
              <a:buFontTx/>
              <a:buNone/>
              <a:tabLst>
                <a:tab pos="630238"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61" name="Text Placeholder 3"/>
          <p:cNvSpPr>
            <a:spLocks noGrp="1"/>
          </p:cNvSpPr>
          <p:nvPr>
            <p:ph type="body" sz="quarter" idx="43" hasCustomPrompt="1"/>
          </p:nvPr>
        </p:nvSpPr>
        <p:spPr bwMode="gray">
          <a:xfrm>
            <a:off x="1763688" y="5949236"/>
            <a:ext cx="2736874"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62" name="Text Placeholder 3"/>
          <p:cNvSpPr>
            <a:spLocks noGrp="1"/>
          </p:cNvSpPr>
          <p:nvPr>
            <p:ph type="body" sz="quarter" idx="44" hasCustomPrompt="1"/>
          </p:nvPr>
        </p:nvSpPr>
        <p:spPr bwMode="gray">
          <a:xfrm>
            <a:off x="1763688" y="6164739"/>
            <a:ext cx="2736874"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63" name="Text Placeholder 3"/>
          <p:cNvSpPr>
            <a:spLocks noGrp="1"/>
          </p:cNvSpPr>
          <p:nvPr>
            <p:ph type="body" sz="quarter" idx="45" hasCustomPrompt="1"/>
          </p:nvPr>
        </p:nvSpPr>
        <p:spPr bwMode="gray">
          <a:xfrm>
            <a:off x="6084168" y="5733743"/>
            <a:ext cx="2736304"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[phone number]</a:t>
            </a:r>
          </a:p>
        </p:txBody>
      </p:sp>
      <p:sp>
        <p:nvSpPr>
          <p:cNvPr id="64" name="Text Placeholder 3"/>
          <p:cNvSpPr>
            <a:spLocks noGrp="1"/>
          </p:cNvSpPr>
          <p:nvPr>
            <p:ph type="body" sz="quarter" idx="46" hasCustomPrompt="1"/>
          </p:nvPr>
        </p:nvSpPr>
        <p:spPr bwMode="gray">
          <a:xfrm>
            <a:off x="6084168" y="5301209"/>
            <a:ext cx="2736304" cy="216024"/>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[title]</a:t>
            </a:r>
          </a:p>
        </p:txBody>
      </p:sp>
      <p:sp>
        <p:nvSpPr>
          <p:cNvPr id="65" name="Text Placeholder 3"/>
          <p:cNvSpPr>
            <a:spLocks noGrp="1"/>
          </p:cNvSpPr>
          <p:nvPr>
            <p:ph type="body" sz="quarter" idx="47" hasCustomPrompt="1"/>
          </p:nvPr>
        </p:nvSpPr>
        <p:spPr bwMode="gray">
          <a:xfrm>
            <a:off x="6084168" y="4365625"/>
            <a:ext cx="2736304" cy="935584"/>
          </a:xfrm>
        </p:spPr>
        <p:txBody>
          <a:bodyPr tIns="0" anchor="b" anchorCtr="0"/>
          <a:lstStyle>
            <a:lvl1pPr marL="0" indent="0">
              <a:spcBef>
                <a:spcPts val="0"/>
              </a:spcBef>
              <a:spcAft>
                <a:spcPts val="0"/>
              </a:spcAft>
              <a:buFontTx/>
              <a:buNone/>
              <a:defRPr sz="1400">
                <a:latin typeface="Arial" pitchFamily="34" charset="0"/>
              </a:defRPr>
            </a:lvl1pPr>
            <a:lvl2pPr marL="0" indent="0">
              <a:spcBef>
                <a:spcPts val="0"/>
              </a:spcBef>
              <a:spcAft>
                <a:spcPts val="0"/>
              </a:spcAft>
              <a:buNone/>
              <a:defRPr sz="1400"/>
            </a:lvl2pPr>
            <a:lvl3pPr marL="0" indent="0" algn="l">
              <a:spcBef>
                <a:spcPts val="0"/>
              </a:spcBef>
              <a:spcAft>
                <a:spcPts val="0"/>
              </a:spcAft>
              <a:buFontTx/>
              <a:buNone/>
              <a:tabLst>
                <a:tab pos="630238" algn="l"/>
              </a:tabLst>
              <a:defRPr sz="1400"/>
            </a:lvl3pPr>
            <a:lvl4pPr marL="0" indent="0" algn="l">
              <a:spcBef>
                <a:spcPts val="0"/>
              </a:spcBef>
              <a:spcAft>
                <a:spcPts val="0"/>
              </a:spcAft>
              <a:buFontTx/>
              <a:buNone/>
              <a:defRPr sz="1400">
                <a:solidFill>
                  <a:schemeClr val="tx1"/>
                </a:solidFill>
              </a:defRPr>
            </a:lvl4pPr>
            <a:lvl5pPr marL="0" indent="0" algn="l">
              <a:spcBef>
                <a:spcPts val="0"/>
              </a:spcBef>
              <a:spcAft>
                <a:spcPts val="0"/>
              </a:spcAft>
              <a:buFontTx/>
              <a:buNone/>
              <a:defRPr sz="1400" b="0"/>
            </a:lvl5pPr>
            <a:lvl6pPr marL="0" indent="0" algn="l">
              <a:spcBef>
                <a:spcPts val="0"/>
              </a:spcBef>
              <a:spcAft>
                <a:spcPts val="0"/>
              </a:spcAft>
              <a:buFontTx/>
              <a:buNone/>
              <a:defRPr sz="1400"/>
            </a:lvl6pPr>
            <a:lvl7pPr marL="0" indent="0" algn="l">
              <a:spcBef>
                <a:spcPts val="0"/>
              </a:spcBef>
              <a:spcAft>
                <a:spcPts val="0"/>
              </a:spcAft>
              <a:buFontTx/>
              <a:buNone/>
              <a:defRPr sz="1400"/>
            </a:lvl7pPr>
            <a:lvl8pPr marL="0" indent="0" algn="l">
              <a:spcBef>
                <a:spcPts val="0"/>
              </a:spcBef>
              <a:spcAft>
                <a:spcPts val="0"/>
              </a:spcAft>
              <a:buFontTx/>
              <a:buNone/>
              <a:defRPr sz="1400"/>
            </a:lvl8pPr>
            <a:lvl9pPr marL="0" indent="0" algn="l">
              <a:spcBef>
                <a:spcPts val="0"/>
              </a:spcBef>
              <a:spcAft>
                <a:spcPts val="0"/>
              </a:spcAft>
              <a:buFontTx/>
              <a:buNone/>
              <a:defRPr sz="1400"/>
            </a:lvl9pPr>
          </a:lstStyle>
          <a:p>
            <a:pPr lvl="0"/>
            <a:r>
              <a:rPr lang="en-US" dirty="0" smtClean="0"/>
              <a:t>[name]</a:t>
            </a:r>
          </a:p>
        </p:txBody>
      </p:sp>
      <p:sp>
        <p:nvSpPr>
          <p:cNvPr id="66" name="Text Placeholder 3"/>
          <p:cNvSpPr>
            <a:spLocks noGrp="1"/>
          </p:cNvSpPr>
          <p:nvPr>
            <p:ph type="body" sz="quarter" idx="48" hasCustomPrompt="1"/>
          </p:nvPr>
        </p:nvSpPr>
        <p:spPr bwMode="gray">
          <a:xfrm>
            <a:off x="6084168" y="5949246"/>
            <a:ext cx="2736304"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[email address]</a:t>
            </a:r>
          </a:p>
        </p:txBody>
      </p:sp>
      <p:sp>
        <p:nvSpPr>
          <p:cNvPr id="67" name="Text Placeholder 3"/>
          <p:cNvSpPr>
            <a:spLocks noGrp="1"/>
          </p:cNvSpPr>
          <p:nvPr>
            <p:ph type="body" sz="quarter" idx="49" hasCustomPrompt="1"/>
          </p:nvPr>
        </p:nvSpPr>
        <p:spPr bwMode="gray">
          <a:xfrm>
            <a:off x="6084168" y="6164749"/>
            <a:ext cx="2736304" cy="215535"/>
          </a:xfrm>
        </p:spPr>
        <p:txBody>
          <a:bodyPr tIns="0" anchor="b" anchorCtr="0"/>
          <a:lstStyle>
            <a:lvl1pPr marL="0" indent="0">
              <a:spcBef>
                <a:spcPts val="0"/>
              </a:spcBef>
              <a:spcAft>
                <a:spcPts val="0"/>
              </a:spcAft>
              <a:buNone/>
              <a:defRPr sz="1200">
                <a:solidFill>
                  <a:schemeClr val="tx1"/>
                </a:solidFill>
              </a:defRPr>
            </a:lvl1pPr>
            <a:lvl2pPr marL="0" indent="0">
              <a:spcBef>
                <a:spcPts val="0"/>
              </a:spcBef>
              <a:spcAft>
                <a:spcPts val="0"/>
              </a:spcAft>
              <a:buNone/>
              <a:defRPr sz="1200"/>
            </a:lvl2pPr>
            <a:lvl3pPr marL="0" indent="0" algn="l">
              <a:spcBef>
                <a:spcPts val="0"/>
              </a:spcBef>
              <a:spcAft>
                <a:spcPts val="0"/>
              </a:spcAft>
              <a:buFontTx/>
              <a:buNone/>
              <a:tabLst>
                <a:tab pos="630238" algn="l"/>
              </a:tabLst>
              <a:defRPr sz="1200"/>
            </a:lvl3pPr>
            <a:lvl4pPr marL="0" indent="0" algn="l">
              <a:spcBef>
                <a:spcPts val="0"/>
              </a:spcBef>
              <a:spcAft>
                <a:spcPts val="0"/>
              </a:spcAft>
              <a:buFontTx/>
              <a:buNone/>
              <a:defRPr sz="1200">
                <a:solidFill>
                  <a:schemeClr val="tx1"/>
                </a:solidFill>
              </a:defRPr>
            </a:lvl4pPr>
            <a:lvl5pPr marL="0" indent="0" algn="l">
              <a:spcBef>
                <a:spcPts val="0"/>
              </a:spcBef>
              <a:spcAft>
                <a:spcPts val="0"/>
              </a:spcAft>
              <a:buFontTx/>
              <a:buNone/>
              <a:defRPr sz="1200">
                <a:latin typeface="Arial" pitchFamily="34" charset="0"/>
              </a:defRPr>
            </a:lvl5pPr>
            <a:lvl6pPr marL="0" indent="0" algn="l">
              <a:spcBef>
                <a:spcPts val="0"/>
              </a:spcBef>
              <a:spcAft>
                <a:spcPts val="0"/>
              </a:spcAft>
              <a:buFontTx/>
              <a:buNone/>
              <a:defRPr sz="1200"/>
            </a:lvl6pPr>
            <a:lvl7pPr marL="0" indent="0" algn="l">
              <a:spcBef>
                <a:spcPts val="0"/>
              </a:spcBef>
              <a:spcAft>
                <a:spcPts val="0"/>
              </a:spcAft>
              <a:buFontTx/>
              <a:buNone/>
              <a:defRPr sz="1200"/>
            </a:lvl7pPr>
            <a:lvl8pPr marL="0" indent="0" algn="l">
              <a:spcBef>
                <a:spcPts val="0"/>
              </a:spcBef>
              <a:spcAft>
                <a:spcPts val="0"/>
              </a:spcAft>
              <a:buFontTx/>
              <a:buNone/>
              <a:defRPr sz="1200"/>
            </a:lvl8pPr>
            <a:lvl9pPr marL="0" indent="0" algn="l">
              <a:spcBef>
                <a:spcPts val="0"/>
              </a:spcBef>
              <a:spcAft>
                <a:spcPts val="0"/>
              </a:spcAft>
              <a:buFontTx/>
              <a:buNone/>
              <a:defRPr sz="1200"/>
            </a:lvl9pPr>
          </a:lstStyle>
          <a:p>
            <a:pPr lvl="4"/>
            <a:r>
              <a:rPr lang="en-US" dirty="0" smtClean="0"/>
              <a:t>[country]</a:t>
            </a:r>
          </a:p>
        </p:txBody>
      </p:sp>
      <p:sp>
        <p:nvSpPr>
          <p:cNvPr id="3" name="Title 2"/>
          <p:cNvSpPr>
            <a:spLocks noGrp="1"/>
          </p:cNvSpPr>
          <p:nvPr>
            <p:ph type="title" hasCustomPrompt="1"/>
          </p:nvPr>
        </p:nvSpPr>
        <p:spPr bwMode="gray"/>
        <p:txBody>
          <a:bodyPr/>
          <a:lstStyle>
            <a:lvl1pPr>
              <a:defRPr>
                <a:latin typeface="Arial" pitchFamily="34" charset="0"/>
              </a:defRPr>
            </a:lvl1pPr>
          </a:lstStyle>
          <a:p>
            <a:r>
              <a:rPr kumimoji="0" lang="en-US" sz="2000" b="0" i="0" u="none" strike="noStrike" kern="1200" cap="none" spc="0" normalizeH="0" baseline="0" noProof="0" dirty="0" smtClean="0">
                <a:ln>
                  <a:noFill/>
                </a:ln>
                <a:solidFill>
                  <a:srgbClr val="000000"/>
                </a:solidFill>
                <a:effectLst/>
                <a:uLnTx/>
                <a:uFillTx/>
                <a:latin typeface="Arial" pitchFamily="34" charset="0"/>
                <a:ea typeface="+mj-ea"/>
                <a:cs typeface="+mj-cs"/>
              </a:rPr>
              <a:t>Click to add text</a:t>
            </a:r>
            <a:endParaRPr lang="en-GB" dirty="0"/>
          </a:p>
        </p:txBody>
      </p:sp>
    </p:spTree>
    <p:extLst>
      <p:ext uri="{BB962C8B-B14F-4D97-AF65-F5344CB8AC3E}">
        <p14:creationId xmlns:p14="http://schemas.microsoft.com/office/powerpoint/2010/main" val="354654017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65"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gray">
          <a:xfrm>
            <a:off x="0" y="0"/>
            <a:ext cx="9144000" cy="6858000"/>
          </a:xfrm>
          <a:prstGeom prst="rect">
            <a:avLst/>
          </a:prstGeom>
        </p:spPr>
      </p:pic>
      <p:sp>
        <p:nvSpPr>
          <p:cNvPr id="3" name="Title 2"/>
          <p:cNvSpPr>
            <a:spLocks noGrp="1"/>
          </p:cNvSpPr>
          <p:nvPr>
            <p:ph type="title" hasCustomPrompt="1"/>
          </p:nvPr>
        </p:nvSpPr>
        <p:spPr bwMode="gray">
          <a:xfrm>
            <a:off x="323528" y="1123950"/>
            <a:ext cx="8496944" cy="2665413"/>
          </a:xfrm>
        </p:spPr>
        <p:txBody>
          <a:bodyPr anchor="b"/>
          <a:lstStyle>
            <a:lvl1pPr>
              <a:defRPr sz="3800" cap="all" baseline="0">
                <a:solidFill>
                  <a:schemeClr val="bg1"/>
                </a:solidFill>
                <a:latin typeface="Arial" pitchFamily="34" charset="0"/>
              </a:defRPr>
            </a:lvl1pPr>
          </a:lstStyle>
          <a:p>
            <a:r>
              <a:rPr lang="en-US" noProof="0" dirty="0" smtClean="0"/>
              <a:t>Click to add text</a:t>
            </a:r>
          </a:p>
        </p:txBody>
      </p:sp>
      <p:sp>
        <p:nvSpPr>
          <p:cNvPr id="6" name="Text Placeholder 5"/>
          <p:cNvSpPr>
            <a:spLocks noGrp="1"/>
          </p:cNvSpPr>
          <p:nvPr>
            <p:ph type="body" sz="quarter" idx="10" hasCustomPrompt="1"/>
          </p:nvPr>
        </p:nvSpPr>
        <p:spPr bwMode="gray">
          <a:xfrm>
            <a:off x="323528" y="6237312"/>
            <a:ext cx="8496944" cy="216024"/>
          </a:xfrm>
        </p:spPr>
        <p:txBody>
          <a:bodyPr anchor="b"/>
          <a:lstStyle>
            <a:lvl1pPr marL="0" indent="0">
              <a:spcBef>
                <a:spcPts val="0"/>
              </a:spcBef>
              <a:spcAft>
                <a:spcPts val="0"/>
              </a:spcAft>
              <a:buFontTx/>
              <a:buNone/>
              <a:defRPr sz="1200" baseline="0">
                <a:solidFill>
                  <a:schemeClr val="bg1"/>
                </a:solidFill>
              </a:defRPr>
            </a:lvl1pPr>
            <a:lvl2pPr marL="0" indent="0">
              <a:spcBef>
                <a:spcPts val="0"/>
              </a:spcBef>
              <a:spcAft>
                <a:spcPts val="0"/>
              </a:spcAft>
              <a:buFontTx/>
              <a:buNone/>
              <a:defRPr sz="1200">
                <a:solidFill>
                  <a:schemeClr val="bg1"/>
                </a:solidFill>
              </a:defRPr>
            </a:lvl2pPr>
            <a:lvl3pPr marL="0" indent="0">
              <a:spcBef>
                <a:spcPts val="0"/>
              </a:spcBef>
              <a:spcAft>
                <a:spcPts val="0"/>
              </a:spcAft>
              <a:buFontTx/>
              <a:buNone/>
              <a:defRPr sz="1200">
                <a:solidFill>
                  <a:schemeClr val="bg1"/>
                </a:solidFill>
              </a:defRPr>
            </a:lvl3pPr>
            <a:lvl4pPr marL="0" indent="0">
              <a:spcBef>
                <a:spcPts val="0"/>
              </a:spcBef>
              <a:spcAft>
                <a:spcPts val="0"/>
              </a:spcAft>
              <a:buFontTx/>
              <a:buNone/>
              <a:defRPr sz="1200">
                <a:solidFill>
                  <a:schemeClr val="bg1"/>
                </a:solidFill>
              </a:defRPr>
            </a:lvl4pPr>
            <a:lvl5pPr marL="0" indent="0">
              <a:spcBef>
                <a:spcPts val="0"/>
              </a:spcBef>
              <a:spcAft>
                <a:spcPts val="0"/>
              </a:spcAft>
              <a:buFontTx/>
              <a:buNone/>
              <a:defRPr sz="1200">
                <a:solidFill>
                  <a:schemeClr val="bg1"/>
                </a:solidFill>
              </a:defRPr>
            </a:lvl5pPr>
            <a:lvl6pPr marL="0" indent="0">
              <a:spcBef>
                <a:spcPts val="0"/>
              </a:spcBef>
              <a:spcAft>
                <a:spcPts val="0"/>
              </a:spcAft>
              <a:buFontTx/>
              <a:buNone/>
              <a:defRPr sz="1200">
                <a:solidFill>
                  <a:schemeClr val="bg1"/>
                </a:solidFill>
              </a:defRPr>
            </a:lvl6pPr>
            <a:lvl7pPr marL="0" indent="0">
              <a:spcBef>
                <a:spcPts val="0"/>
              </a:spcBef>
              <a:spcAft>
                <a:spcPts val="0"/>
              </a:spcAft>
              <a:buFontTx/>
              <a:buNone/>
              <a:defRPr sz="1200">
                <a:solidFill>
                  <a:schemeClr val="bg1"/>
                </a:solidFill>
              </a:defRPr>
            </a:lvl7pPr>
            <a:lvl8pPr marL="0" indent="0">
              <a:spcBef>
                <a:spcPts val="0"/>
              </a:spcBef>
              <a:spcAft>
                <a:spcPts val="0"/>
              </a:spcAft>
              <a:buFontTx/>
              <a:buNone/>
              <a:defRPr sz="1200">
                <a:solidFill>
                  <a:schemeClr val="bg1"/>
                </a:solidFill>
              </a:defRPr>
            </a:lvl8pPr>
            <a:lvl9pPr marL="0" indent="0">
              <a:spcBef>
                <a:spcPts val="0"/>
              </a:spcBef>
              <a:spcAft>
                <a:spcPts val="0"/>
              </a:spcAft>
              <a:buFontTx/>
              <a:buNone/>
              <a:defRPr sz="1200">
                <a:solidFill>
                  <a:schemeClr val="bg1"/>
                </a:solidFill>
              </a:defRPr>
            </a:lvl9pPr>
          </a:lstStyle>
          <a:p>
            <a:pPr lvl="0"/>
            <a:r>
              <a:rPr lang="en-US" noProof="0" dirty="0" smtClean="0"/>
              <a:t>Click to add text</a:t>
            </a:r>
          </a:p>
        </p:txBody>
      </p:sp>
      <p:grpSp>
        <p:nvGrpSpPr>
          <p:cNvPr id="2" name="Gruppieren 4"/>
          <p:cNvGrpSpPr/>
          <p:nvPr userDrawn="1"/>
        </p:nvGrpSpPr>
        <p:grpSpPr bwMode="gray">
          <a:xfrm>
            <a:off x="-324680" y="-315520"/>
            <a:ext cx="9793360" cy="7489040"/>
            <a:chOff x="-324680" y="-315520"/>
            <a:chExt cx="9793360" cy="7489040"/>
          </a:xfrm>
        </p:grpSpPr>
        <p:grpSp>
          <p:nvGrpSpPr>
            <p:cNvPr id="4" name="Gruppieren 6"/>
            <p:cNvGrpSpPr/>
            <p:nvPr/>
          </p:nvGrpSpPr>
          <p:grpSpPr bwMode="gray">
            <a:xfrm>
              <a:off x="-324680" y="908650"/>
              <a:ext cx="216030" cy="5688790"/>
              <a:chOff x="-540710" y="908650"/>
              <a:chExt cx="432060" cy="5688790"/>
            </a:xfrm>
          </p:grpSpPr>
          <p:cxnSp>
            <p:nvCxnSpPr>
              <p:cNvPr id="60" name="Gerade Verbindung 59"/>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 Verbindung 62"/>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7"/>
            <p:cNvGrpSpPr/>
            <p:nvPr/>
          </p:nvGrpSpPr>
          <p:grpSpPr bwMode="gray">
            <a:xfrm>
              <a:off x="323850" y="-315520"/>
              <a:ext cx="8496740" cy="216030"/>
              <a:chOff x="323850" y="-531550"/>
              <a:chExt cx="8496740" cy="432060"/>
            </a:xfrm>
          </p:grpSpPr>
          <p:cxnSp>
            <p:nvCxnSpPr>
              <p:cNvPr id="48" name="Gerade Verbindung 47"/>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Gerade Verbindung 58"/>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uppieren 8"/>
            <p:cNvGrpSpPr/>
            <p:nvPr/>
          </p:nvGrpSpPr>
          <p:grpSpPr bwMode="gray">
            <a:xfrm>
              <a:off x="323410" y="6957490"/>
              <a:ext cx="8496740" cy="216030"/>
              <a:chOff x="323850" y="-531550"/>
              <a:chExt cx="8496740" cy="432060"/>
            </a:xfrm>
          </p:grpSpPr>
          <p:cxnSp>
            <p:nvCxnSpPr>
              <p:cNvPr id="36" name="Gerade Verbindung 35"/>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uppieren 9"/>
            <p:cNvGrpSpPr/>
            <p:nvPr/>
          </p:nvGrpSpPr>
          <p:grpSpPr bwMode="gray">
            <a:xfrm>
              <a:off x="9252650" y="908650"/>
              <a:ext cx="216030" cy="5688790"/>
              <a:chOff x="-540710" y="908650"/>
              <a:chExt cx="432060" cy="5688790"/>
            </a:xfrm>
          </p:grpSpPr>
          <p:cxnSp>
            <p:nvCxnSpPr>
              <p:cNvPr id="23" name="Gerade Verbindung 22"/>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 Verbindung 34"/>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66" name="Text Placeholder 5"/>
          <p:cNvSpPr>
            <a:spLocks noGrp="1"/>
          </p:cNvSpPr>
          <p:nvPr>
            <p:ph type="body" sz="quarter" idx="11" hasCustomPrompt="1"/>
          </p:nvPr>
        </p:nvSpPr>
        <p:spPr bwMode="gray">
          <a:xfrm>
            <a:off x="323528" y="6021288"/>
            <a:ext cx="8496944" cy="216024"/>
          </a:xfrm>
        </p:spPr>
        <p:txBody>
          <a:bodyPr anchor="b"/>
          <a:lstStyle>
            <a:lvl1pPr marL="0" indent="0">
              <a:spcBef>
                <a:spcPts val="0"/>
              </a:spcBef>
              <a:spcAft>
                <a:spcPts val="0"/>
              </a:spcAft>
              <a:buFontTx/>
              <a:buNone/>
              <a:defRPr sz="1200" baseline="0">
                <a:solidFill>
                  <a:schemeClr val="bg1"/>
                </a:solidFill>
              </a:defRPr>
            </a:lvl1pPr>
            <a:lvl2pPr marL="0" indent="0">
              <a:spcBef>
                <a:spcPts val="0"/>
              </a:spcBef>
              <a:spcAft>
                <a:spcPts val="0"/>
              </a:spcAft>
              <a:buFontTx/>
              <a:buNone/>
              <a:defRPr sz="1200">
                <a:solidFill>
                  <a:schemeClr val="bg1"/>
                </a:solidFill>
              </a:defRPr>
            </a:lvl2pPr>
            <a:lvl3pPr marL="0" indent="0">
              <a:spcBef>
                <a:spcPts val="0"/>
              </a:spcBef>
              <a:spcAft>
                <a:spcPts val="0"/>
              </a:spcAft>
              <a:buFontTx/>
              <a:buNone/>
              <a:defRPr sz="1200">
                <a:solidFill>
                  <a:schemeClr val="bg1"/>
                </a:solidFill>
              </a:defRPr>
            </a:lvl3pPr>
            <a:lvl4pPr marL="0" indent="0">
              <a:spcBef>
                <a:spcPts val="0"/>
              </a:spcBef>
              <a:spcAft>
                <a:spcPts val="0"/>
              </a:spcAft>
              <a:buFontTx/>
              <a:buNone/>
              <a:defRPr sz="1200">
                <a:solidFill>
                  <a:schemeClr val="bg1"/>
                </a:solidFill>
              </a:defRPr>
            </a:lvl4pPr>
            <a:lvl5pPr marL="0" indent="0">
              <a:spcBef>
                <a:spcPts val="0"/>
              </a:spcBef>
              <a:spcAft>
                <a:spcPts val="0"/>
              </a:spcAft>
              <a:buFontTx/>
              <a:buNone/>
              <a:defRPr sz="1200">
                <a:solidFill>
                  <a:schemeClr val="bg1"/>
                </a:solidFill>
              </a:defRPr>
            </a:lvl5pPr>
            <a:lvl6pPr marL="0" indent="0">
              <a:spcBef>
                <a:spcPts val="0"/>
              </a:spcBef>
              <a:spcAft>
                <a:spcPts val="0"/>
              </a:spcAft>
              <a:buFontTx/>
              <a:buNone/>
              <a:defRPr sz="1200">
                <a:solidFill>
                  <a:schemeClr val="bg1"/>
                </a:solidFill>
              </a:defRPr>
            </a:lvl6pPr>
            <a:lvl7pPr marL="0" indent="0">
              <a:spcBef>
                <a:spcPts val="0"/>
              </a:spcBef>
              <a:spcAft>
                <a:spcPts val="0"/>
              </a:spcAft>
              <a:buFontTx/>
              <a:buNone/>
              <a:defRPr sz="1200">
                <a:solidFill>
                  <a:schemeClr val="bg1"/>
                </a:solidFill>
              </a:defRPr>
            </a:lvl7pPr>
            <a:lvl8pPr marL="0" indent="0">
              <a:spcBef>
                <a:spcPts val="0"/>
              </a:spcBef>
              <a:spcAft>
                <a:spcPts val="0"/>
              </a:spcAft>
              <a:buFontTx/>
              <a:buNone/>
              <a:defRPr sz="1200">
                <a:solidFill>
                  <a:schemeClr val="bg1"/>
                </a:solidFill>
              </a:defRPr>
            </a:lvl8pPr>
            <a:lvl9pPr marL="0" indent="0">
              <a:spcBef>
                <a:spcPts val="0"/>
              </a:spcBef>
              <a:spcAft>
                <a:spcPts val="0"/>
              </a:spcAft>
              <a:buFontTx/>
              <a:buNone/>
              <a:defRPr sz="1200">
                <a:solidFill>
                  <a:schemeClr val="bg1"/>
                </a:solidFill>
              </a:defRPr>
            </a:lvl9pPr>
          </a:lstStyle>
          <a:p>
            <a:pPr lvl="0"/>
            <a:r>
              <a:rPr lang="en-US" noProof="0" dirty="0" smtClean="0"/>
              <a:t>Click to add text</a:t>
            </a:r>
          </a:p>
        </p:txBody>
      </p:sp>
    </p:spTree>
    <p:extLst>
      <p:ext uri="{BB962C8B-B14F-4D97-AF65-F5344CB8AC3E}">
        <p14:creationId xmlns:p14="http://schemas.microsoft.com/office/powerpoint/2010/main" val="368879790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5" name="Content Placeholder 4"/>
          <p:cNvSpPr>
            <a:spLocks noGrp="1"/>
          </p:cNvSpPr>
          <p:nvPr>
            <p:ph sz="quarter" idx="13" hasCustomPrompt="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vl6pPr>
              <a:defRPr>
                <a:latin typeface="Arial" pitchFamily="34" charset="0"/>
                <a:cs typeface="Arial" pitchFamily="34" charset="0"/>
              </a:defRPr>
            </a:lvl6pPr>
            <a:lvl7pPr>
              <a:defRPr>
                <a:latin typeface="Arial" pitchFamily="34" charset="0"/>
                <a:cs typeface="Arial" pitchFamily="34" charset="0"/>
              </a:defRPr>
            </a:lvl7pPr>
            <a:lvl8pPr>
              <a:defRPr>
                <a:latin typeface="Arial" pitchFamily="34" charset="0"/>
                <a:cs typeface="Arial" pitchFamily="34" charset="0"/>
              </a:defRPr>
            </a:lvl8pPr>
            <a:lvl9pPr>
              <a:defRPr>
                <a:latin typeface="Arial" pitchFamily="34" charset="0"/>
                <a:cs typeface="Arial" pitchFamily="34" charset="0"/>
              </a:defRPr>
            </a:lvl9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4" name="Title 3"/>
          <p:cNvSpPr>
            <a:spLocks noGrp="1"/>
          </p:cNvSpPr>
          <p:nvPr>
            <p:ph type="title" hasCustomPrompt="1"/>
          </p:nvPr>
        </p:nvSpPr>
        <p:spPr bwMode="gray"/>
        <p:txBody>
          <a:bodyPr/>
          <a:lstStyle>
            <a:lvl1pPr>
              <a:defRPr>
                <a:latin typeface="Arial" pitchFamily="34" charset="0"/>
              </a:defRPr>
            </a:lvl1pPr>
          </a:lstStyle>
          <a:p>
            <a:r>
              <a:rPr lang="en-US" dirty="0" smtClean="0"/>
              <a:t>Click to add text</a:t>
            </a:r>
            <a:endParaRPr lang="en-GB" dirty="0"/>
          </a:p>
        </p:txBody>
      </p:sp>
    </p:spTree>
    <p:extLst>
      <p:ext uri="{BB962C8B-B14F-4D97-AF65-F5344CB8AC3E}">
        <p14:creationId xmlns:p14="http://schemas.microsoft.com/office/powerpoint/2010/main" val="3917316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2365307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Textplatzhalter 6"/>
          <p:cNvSpPr>
            <a:spLocks noGrp="1"/>
          </p:cNvSpPr>
          <p:nvPr>
            <p:ph type="body" sz="quarter" idx="12"/>
          </p:nvPr>
        </p:nvSpPr>
        <p:spPr bwMode="gray">
          <a:xfrm>
            <a:off x="323850" y="6453188"/>
            <a:ext cx="8496300" cy="144462"/>
          </a:xfrm>
        </p:spPr>
        <p:txBody>
          <a:bodyPr tIns="0" bIns="36000" anchor="b"/>
          <a:lstStyle>
            <a:lvl1pPr marL="0" marR="0" indent="0" algn="l" defTabSz="914400" rtl="0" eaLnBrk="1" fontAlgn="auto" latinLnBrk="0" hangingPunct="1">
              <a:lnSpc>
                <a:spcPct val="100000"/>
              </a:lnSpc>
              <a:spcBef>
                <a:spcPts val="0"/>
              </a:spcBef>
              <a:spcAft>
                <a:spcPts val="0"/>
              </a:spcAft>
              <a:buClrTx/>
              <a:buSzTx/>
              <a:buFont typeface="Arial" pitchFamily="34" charset="0"/>
              <a:buNone/>
              <a:tabLst/>
              <a:defRPr sz="800">
                <a:solidFill>
                  <a:schemeClr val="bg2"/>
                </a:solidFill>
                <a:latin typeface="Arial" pitchFamily="34" charset="0"/>
                <a:cs typeface="Arial" pitchFamily="34" charset="0"/>
              </a:defRPr>
            </a:lvl1pPr>
            <a:lvl2pPr marL="0" indent="0">
              <a:spcBef>
                <a:spcPts val="300"/>
              </a:spcBef>
              <a:spcAft>
                <a:spcPts val="0"/>
              </a:spcAft>
              <a:buFont typeface="Arial" pitchFamily="34" charset="0"/>
              <a:buNone/>
              <a:defRPr sz="900">
                <a:solidFill>
                  <a:schemeClr val="bg2"/>
                </a:solidFill>
              </a:defRPr>
            </a:lvl2pPr>
            <a:lvl3pPr marL="0" indent="0">
              <a:spcBef>
                <a:spcPts val="300"/>
              </a:spcBef>
              <a:spcAft>
                <a:spcPts val="0"/>
              </a:spcAft>
              <a:buFont typeface="Arial" pitchFamily="34" charset="0"/>
              <a:buNone/>
              <a:defRPr sz="900">
                <a:solidFill>
                  <a:schemeClr val="bg2"/>
                </a:solidFill>
              </a:defRPr>
            </a:lvl3pPr>
            <a:lvl4pPr marL="0" indent="0">
              <a:spcBef>
                <a:spcPts val="300"/>
              </a:spcBef>
              <a:spcAft>
                <a:spcPts val="0"/>
              </a:spcAft>
              <a:buNone/>
              <a:defRPr sz="900">
                <a:solidFill>
                  <a:schemeClr val="bg2"/>
                </a:solidFill>
              </a:defRPr>
            </a:lvl4pPr>
            <a:lvl5pPr marL="0" indent="0">
              <a:spcBef>
                <a:spcPts val="300"/>
              </a:spcBef>
              <a:spcAft>
                <a:spcPts val="0"/>
              </a:spcAft>
              <a:buNone/>
              <a:defRPr sz="900" b="0">
                <a:solidFill>
                  <a:schemeClr val="bg2"/>
                </a:solidFill>
              </a:defRPr>
            </a:lvl5pPr>
            <a:lvl6pPr marL="0" indent="0">
              <a:spcBef>
                <a:spcPts val="300"/>
              </a:spcBef>
              <a:buFont typeface="Arial" pitchFamily="34" charset="0"/>
              <a:buNone/>
              <a:defRPr sz="900">
                <a:solidFill>
                  <a:schemeClr val="bg2"/>
                </a:solidFill>
              </a:defRPr>
            </a:lvl6pPr>
            <a:lvl7pPr marL="0" indent="0">
              <a:spcBef>
                <a:spcPts val="300"/>
              </a:spcBef>
              <a:buFont typeface="Arial" pitchFamily="34" charset="0"/>
              <a:buNone/>
              <a:defRPr sz="900">
                <a:solidFill>
                  <a:schemeClr val="bg2"/>
                </a:solidFill>
              </a:defRPr>
            </a:lvl7pPr>
            <a:lvl8pPr marL="0" indent="0">
              <a:spcBef>
                <a:spcPts val="300"/>
              </a:spcBef>
              <a:buFont typeface="Arial" pitchFamily="34" charset="0"/>
              <a:buNone/>
              <a:defRPr sz="900">
                <a:solidFill>
                  <a:schemeClr val="bg2"/>
                </a:solidFill>
              </a:defRPr>
            </a:lvl8pPr>
            <a:lvl9pPr marL="0" indent="0">
              <a:spcBef>
                <a:spcPts val="300"/>
              </a:spcBef>
              <a:buFont typeface="Arial" pitchFamily="34" charset="0"/>
              <a:buNone/>
              <a:defRPr sz="900">
                <a:solidFill>
                  <a:schemeClr val="bg2"/>
                </a:solidFill>
              </a:defRPr>
            </a:lvl9pPr>
          </a:lstStyle>
          <a:p>
            <a:pPr lvl="0"/>
            <a:r>
              <a:rPr lang="en-US" noProof="0" dirty="0" smtClean="0"/>
              <a:t>Click to edit Master text styles</a:t>
            </a:r>
          </a:p>
        </p:txBody>
      </p:sp>
      <p:sp>
        <p:nvSpPr>
          <p:cNvPr id="4" name="Nadpis 3"/>
          <p:cNvSpPr>
            <a:spLocks noGrp="1"/>
          </p:cNvSpPr>
          <p:nvPr>
            <p:ph type="title"/>
          </p:nvPr>
        </p:nvSpPr>
        <p:spPr/>
        <p:txBody>
          <a:bodyPr/>
          <a:lstStyle/>
          <a:p>
            <a:r>
              <a:rPr lang="sk-SK" dirty="0" smtClean="0"/>
              <a:t>Kliknite sem a upravte štýl predlohy nadpisov.</a:t>
            </a:r>
            <a:endParaRPr lang="sk-SK"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Picture">
    <p:spTree>
      <p:nvGrpSpPr>
        <p:cNvPr id="1" name=""/>
        <p:cNvGrpSpPr/>
        <p:nvPr/>
      </p:nvGrpSpPr>
      <p:grpSpPr>
        <a:xfrm>
          <a:off x="0" y="0"/>
          <a:ext cx="0" cy="0"/>
          <a:chOff x="0" y="0"/>
          <a:chExt cx="0" cy="0"/>
        </a:xfrm>
      </p:grpSpPr>
      <p:sp>
        <p:nvSpPr>
          <p:cNvPr id="68" name="Picture Placeholder 67"/>
          <p:cNvSpPr>
            <a:spLocks noGrp="1"/>
          </p:cNvSpPr>
          <p:nvPr>
            <p:ph type="pic" sz="quarter" idx="12"/>
          </p:nvPr>
        </p:nvSpPr>
        <p:spPr bwMode="gray">
          <a:xfrm>
            <a:off x="323528" y="1123950"/>
            <a:ext cx="8496944" cy="5473402"/>
          </a:xfrm>
          <a:noFill/>
        </p:spPr>
        <p:txBody>
          <a:bodyPr/>
          <a:lstStyle>
            <a:lvl1pPr marL="0" indent="0">
              <a:buNone/>
              <a:defRPr>
                <a:latin typeface="Arial" pitchFamily="34" charset="0"/>
              </a:defRPr>
            </a:lvl1pPr>
          </a:lstStyle>
          <a:p>
            <a:r>
              <a:rPr lang="sk-SK" smtClean="0"/>
              <a:t>Ak chcete pridať obrázok, kliknite na ikonu</a:t>
            </a:r>
            <a:endParaRPr lang="en-GB" dirty="0"/>
          </a:p>
        </p:txBody>
      </p:sp>
      <p:sp>
        <p:nvSpPr>
          <p:cNvPr id="2" name="Title 1"/>
          <p:cNvSpPr>
            <a:spLocks noGrp="1"/>
          </p:cNvSpPr>
          <p:nvPr>
            <p:ph type="ctrTitle"/>
          </p:nvPr>
        </p:nvSpPr>
        <p:spPr bwMode="gray">
          <a:xfrm>
            <a:off x="467544" y="2420888"/>
            <a:ext cx="8208912" cy="1368152"/>
          </a:xfrm>
        </p:spPr>
        <p:txBody>
          <a:bodyPr anchor="b"/>
          <a:lstStyle>
            <a:lvl1pPr>
              <a:defRPr sz="4000" cap="all" baseline="0">
                <a:solidFill>
                  <a:schemeClr val="bg1"/>
                </a:solidFill>
                <a:latin typeface="Arial" pitchFamily="34" charset="0"/>
              </a:defRPr>
            </a:lvl1pPr>
          </a:lstStyle>
          <a:p>
            <a:r>
              <a:rPr lang="sk-SK" smtClean="0"/>
              <a:t>Kliknite sem a upravte štýl predlohy nadpisov.</a:t>
            </a:r>
            <a:endParaRPr lang="en-US" dirty="0"/>
          </a:p>
        </p:txBody>
      </p:sp>
      <p:sp>
        <p:nvSpPr>
          <p:cNvPr id="3" name="Subtitle 2"/>
          <p:cNvSpPr>
            <a:spLocks noGrp="1"/>
          </p:cNvSpPr>
          <p:nvPr>
            <p:ph type="subTitle" idx="1" hasCustomPrompt="1"/>
          </p:nvPr>
        </p:nvSpPr>
        <p:spPr bwMode="gray">
          <a:xfrm>
            <a:off x="467543" y="3861048"/>
            <a:ext cx="8208913" cy="1512168"/>
          </a:xfrm>
        </p:spPr>
        <p:txBody>
          <a:bodyPr/>
          <a:lstStyle>
            <a:lvl1pPr marL="0" indent="0" algn="l">
              <a:spcBef>
                <a:spcPts val="300"/>
              </a:spcBef>
              <a:spcAft>
                <a:spcPts val="0"/>
              </a:spcAft>
              <a:buNone/>
              <a:defRPr sz="2000">
                <a:solidFill>
                  <a:schemeClr val="bg1"/>
                </a:solidFill>
                <a:latin typeface="Arial" pitchFamily="34" charset="0"/>
              </a:defRPr>
            </a:lvl1pPr>
            <a:lvl2pPr marL="0" indent="0" algn="l">
              <a:spcBef>
                <a:spcPts val="300"/>
              </a:spcBef>
              <a:spcAft>
                <a:spcPts val="0"/>
              </a:spcAft>
              <a:buNone/>
              <a:defRPr sz="2000">
                <a:solidFill>
                  <a:schemeClr val="bg1"/>
                </a:solidFill>
              </a:defRPr>
            </a:lvl2pPr>
            <a:lvl3pPr marL="0" indent="0" algn="l">
              <a:spcBef>
                <a:spcPts val="300"/>
              </a:spcBef>
              <a:spcAft>
                <a:spcPts val="0"/>
              </a:spcAft>
              <a:buNone/>
              <a:defRPr sz="2000">
                <a:solidFill>
                  <a:schemeClr val="bg1"/>
                </a:solidFill>
              </a:defRPr>
            </a:lvl3pPr>
            <a:lvl4pPr marL="0" indent="0" algn="l">
              <a:spcBef>
                <a:spcPts val="300"/>
              </a:spcBef>
              <a:spcAft>
                <a:spcPts val="0"/>
              </a:spcAft>
              <a:buNone/>
              <a:defRPr sz="2000">
                <a:solidFill>
                  <a:schemeClr val="bg1"/>
                </a:solidFill>
              </a:defRPr>
            </a:lvl4pPr>
            <a:lvl5pPr marL="0" indent="0" algn="l">
              <a:spcBef>
                <a:spcPts val="300"/>
              </a:spcBef>
              <a:spcAft>
                <a:spcPts val="0"/>
              </a:spcAft>
              <a:buNone/>
              <a:defRPr sz="2000">
                <a:solidFill>
                  <a:schemeClr val="bg1"/>
                </a:solidFill>
              </a:defRPr>
            </a:lvl5pPr>
            <a:lvl6pPr marL="0" indent="0" algn="l">
              <a:spcBef>
                <a:spcPts val="300"/>
              </a:spcBef>
              <a:spcAft>
                <a:spcPts val="0"/>
              </a:spcAft>
              <a:buNone/>
              <a:defRPr sz="2000">
                <a:solidFill>
                  <a:schemeClr val="bg1"/>
                </a:solidFill>
              </a:defRPr>
            </a:lvl6pPr>
            <a:lvl7pPr marL="0" indent="0" algn="l">
              <a:spcBef>
                <a:spcPts val="300"/>
              </a:spcBef>
              <a:spcAft>
                <a:spcPts val="0"/>
              </a:spcAft>
              <a:buNone/>
              <a:defRPr sz="2000">
                <a:solidFill>
                  <a:schemeClr val="bg1"/>
                </a:solidFill>
              </a:defRPr>
            </a:lvl7pPr>
            <a:lvl8pPr marL="0" indent="0" algn="l">
              <a:spcBef>
                <a:spcPts val="300"/>
              </a:spcBef>
              <a:spcAft>
                <a:spcPts val="0"/>
              </a:spcAft>
              <a:buNone/>
              <a:defRPr sz="2000">
                <a:solidFill>
                  <a:schemeClr val="bg1"/>
                </a:solidFill>
              </a:defRPr>
            </a:lvl8pPr>
            <a:lvl9pPr marL="0" indent="0" algn="l">
              <a:spcBef>
                <a:spcPts val="300"/>
              </a:spcBef>
              <a:spcAft>
                <a:spcPts val="0"/>
              </a:spcAft>
              <a:buNone/>
              <a:defRPr sz="2000">
                <a:solidFill>
                  <a:schemeClr val="bg1"/>
                </a:solidFill>
              </a:defRPr>
            </a:lvl9pPr>
          </a:lstStyle>
          <a:p>
            <a:r>
              <a:rPr lang="en-US" dirty="0" smtClean="0"/>
              <a:t>Click to edit Master subtitle style</a:t>
            </a:r>
          </a:p>
          <a:p>
            <a:endParaRPr lang="en-US" dirty="0" smtClean="0"/>
          </a:p>
        </p:txBody>
      </p:sp>
      <p:grpSp>
        <p:nvGrpSpPr>
          <p:cNvPr id="4" name="Gruppieren 9"/>
          <p:cNvGrpSpPr/>
          <p:nvPr userDrawn="1"/>
        </p:nvGrpSpPr>
        <p:grpSpPr bwMode="gray">
          <a:xfrm>
            <a:off x="-324550" y="908650"/>
            <a:ext cx="216030" cy="5688790"/>
            <a:chOff x="-540710" y="908650"/>
            <a:chExt cx="432060" cy="5688790"/>
          </a:xfrm>
        </p:grpSpPr>
        <p:cxnSp>
          <p:nvCxnSpPr>
            <p:cNvPr id="11" name="Gerade Verbindung 10"/>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 Verbindung 13"/>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15"/>
          <p:cNvGrpSpPr/>
          <p:nvPr userDrawn="1"/>
        </p:nvGrpSpPr>
        <p:grpSpPr bwMode="gray">
          <a:xfrm>
            <a:off x="323850" y="-315520"/>
            <a:ext cx="8496740" cy="216030"/>
            <a:chOff x="323850" y="-531550"/>
            <a:chExt cx="8496740" cy="432060"/>
          </a:xfrm>
        </p:grpSpPr>
        <p:cxnSp>
          <p:nvCxnSpPr>
            <p:cNvPr id="17" name="Gerade Verbindung 16"/>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 Verbindung 17"/>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 Verbindung 18"/>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 Verbindung 19"/>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uppieren 28"/>
          <p:cNvGrpSpPr/>
          <p:nvPr userDrawn="1"/>
        </p:nvGrpSpPr>
        <p:grpSpPr bwMode="gray">
          <a:xfrm>
            <a:off x="323410" y="6957490"/>
            <a:ext cx="8496740" cy="216030"/>
            <a:chOff x="323850" y="-531550"/>
            <a:chExt cx="8496740" cy="432060"/>
          </a:xfrm>
        </p:grpSpPr>
        <p:cxnSp>
          <p:nvCxnSpPr>
            <p:cNvPr id="30" name="Gerade Verbindung 29"/>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 Verbindung 34"/>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Gerade Verbindung 35"/>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uppieren 41"/>
          <p:cNvGrpSpPr/>
          <p:nvPr userDrawn="1"/>
        </p:nvGrpSpPr>
        <p:grpSpPr bwMode="gray">
          <a:xfrm>
            <a:off x="9252650" y="908650"/>
            <a:ext cx="216030" cy="5688790"/>
            <a:chOff x="-540710" y="908650"/>
            <a:chExt cx="432060" cy="5688790"/>
          </a:xfrm>
        </p:grpSpPr>
        <p:cxnSp>
          <p:nvCxnSpPr>
            <p:cNvPr id="43" name="Gerade Verbindung 42"/>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6" name="Rechteck 55"/>
          <p:cNvSpPr/>
          <p:nvPr userDrawn="1"/>
        </p:nvSpPr>
        <p:spPr bwMode="gray">
          <a:xfrm>
            <a:off x="0" y="6597650"/>
            <a:ext cx="9144000" cy="26035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600" dirty="0" err="1">
              <a:solidFill>
                <a:srgbClr val="000000"/>
              </a:solidFill>
            </a:endParaRPr>
          </a:p>
        </p:txBody>
      </p:sp>
      <p:sp>
        <p:nvSpPr>
          <p:cNvPr id="58" name="Text Placeholder 10"/>
          <p:cNvSpPr>
            <a:spLocks noGrp="1"/>
          </p:cNvSpPr>
          <p:nvPr>
            <p:ph type="body" sz="quarter" idx="10" hasCustomPrompt="1"/>
          </p:nvPr>
        </p:nvSpPr>
        <p:spPr bwMode="gray">
          <a:xfrm>
            <a:off x="467430" y="6237312"/>
            <a:ext cx="8209140" cy="216024"/>
          </a:xfrm>
        </p:spPr>
        <p:txBody>
          <a:bodyPr tIns="0" anchor="b" anchorCtr="0"/>
          <a:lstStyle>
            <a:lvl1pPr marL="0" indent="0">
              <a:spcBef>
                <a:spcPts val="0"/>
              </a:spcBef>
              <a:spcAft>
                <a:spcPts val="0"/>
              </a:spcAft>
              <a:buFontTx/>
              <a:buNone/>
              <a:defRPr sz="1200">
                <a:solidFill>
                  <a:schemeClr val="bg1"/>
                </a:solidFill>
              </a:defRPr>
            </a:lvl1pPr>
            <a:lvl2pPr marL="0" indent="0">
              <a:spcBef>
                <a:spcPts val="0"/>
              </a:spcBef>
              <a:spcAft>
                <a:spcPts val="0"/>
              </a:spcAft>
              <a:buFontTx/>
              <a:buNone/>
              <a:defRPr sz="1200">
                <a:solidFill>
                  <a:schemeClr val="bg2"/>
                </a:solidFill>
              </a:defRPr>
            </a:lvl2pPr>
            <a:lvl3pPr marL="0" indent="0">
              <a:spcBef>
                <a:spcPts val="0"/>
              </a:spcBef>
              <a:spcAft>
                <a:spcPts val="0"/>
              </a:spcAft>
              <a:buFontTx/>
              <a:buNone/>
              <a:defRPr sz="1200">
                <a:solidFill>
                  <a:schemeClr val="bg2"/>
                </a:solidFill>
              </a:defRPr>
            </a:lvl3pPr>
            <a:lvl4pPr marL="0" indent="0">
              <a:spcBef>
                <a:spcPts val="0"/>
              </a:spcBef>
              <a:spcAft>
                <a:spcPts val="0"/>
              </a:spcAft>
              <a:buFontTx/>
              <a:buNone/>
              <a:defRPr sz="1200">
                <a:solidFill>
                  <a:schemeClr val="bg2"/>
                </a:solidFill>
              </a:defRPr>
            </a:lvl4pPr>
            <a:lvl5pPr marL="0" indent="0">
              <a:spcBef>
                <a:spcPts val="0"/>
              </a:spcBef>
              <a:spcAft>
                <a:spcPts val="0"/>
              </a:spcAft>
              <a:buFontTx/>
              <a:buNone/>
              <a:defRPr sz="1200">
                <a:solidFill>
                  <a:schemeClr val="bg2"/>
                </a:solidFill>
              </a:defRPr>
            </a:lvl5pPr>
            <a:lvl6pPr marL="0" indent="0">
              <a:spcBef>
                <a:spcPts val="0"/>
              </a:spcBef>
              <a:spcAft>
                <a:spcPts val="0"/>
              </a:spcAft>
              <a:buFontTx/>
              <a:buNone/>
              <a:defRPr sz="1200">
                <a:solidFill>
                  <a:schemeClr val="bg2"/>
                </a:solidFill>
              </a:defRPr>
            </a:lvl6pPr>
            <a:lvl7pPr marL="0" indent="0">
              <a:spcBef>
                <a:spcPts val="0"/>
              </a:spcBef>
              <a:spcAft>
                <a:spcPts val="0"/>
              </a:spcAft>
              <a:buFontTx/>
              <a:buNone/>
              <a:defRPr sz="1200">
                <a:solidFill>
                  <a:schemeClr val="bg2"/>
                </a:solidFill>
              </a:defRPr>
            </a:lvl7pPr>
            <a:lvl8pPr marL="0" indent="0">
              <a:spcBef>
                <a:spcPts val="0"/>
              </a:spcBef>
              <a:spcAft>
                <a:spcPts val="0"/>
              </a:spcAft>
              <a:buFontTx/>
              <a:buNone/>
              <a:defRPr sz="1200">
                <a:solidFill>
                  <a:schemeClr val="bg2"/>
                </a:solidFill>
              </a:defRPr>
            </a:lvl8pPr>
            <a:lvl9pPr marL="0" indent="0">
              <a:spcBef>
                <a:spcPts val="0"/>
              </a:spcBef>
              <a:spcAft>
                <a:spcPts val="0"/>
              </a:spcAft>
              <a:buFontTx/>
              <a:buNone/>
              <a:defRPr sz="1200">
                <a:solidFill>
                  <a:schemeClr val="bg2"/>
                </a:solidFill>
                <a:latin typeface="Arial" pitchFamily="34" charset="0"/>
              </a:defRPr>
            </a:lvl9pPr>
          </a:lstStyle>
          <a:p>
            <a:pPr lvl="0"/>
            <a:r>
              <a:rPr lang="en-US" dirty="0" smtClean="0"/>
              <a:t>Click to add text</a:t>
            </a:r>
          </a:p>
        </p:txBody>
      </p:sp>
    </p:spTree>
    <p:extLst>
      <p:ext uri="{BB962C8B-B14F-4D97-AF65-F5344CB8AC3E}">
        <p14:creationId xmlns:p14="http://schemas.microsoft.com/office/powerpoint/2010/main" val="40925820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bwMode="gray">
          <a:xfrm>
            <a:off x="323528" y="1052736"/>
            <a:ext cx="8496944" cy="5328592"/>
          </a:xfrm>
        </p:spPr>
        <p:txBody>
          <a:bodyPr/>
          <a:lstStyle>
            <a:lvl1pPr marL="360000" indent="-360000">
              <a:spcBef>
                <a:spcPts val="1200"/>
              </a:spcBef>
              <a:spcAft>
                <a:spcPts val="0"/>
              </a:spcAft>
              <a:buClr>
                <a:schemeClr val="tx2"/>
              </a:buClr>
              <a:buFont typeface="+mj-lt"/>
              <a:buAutoNum type="arabicPeriod"/>
              <a:defRPr sz="1800">
                <a:latin typeface="Arial" pitchFamily="34" charset="0"/>
              </a:defRPr>
            </a:lvl1pPr>
            <a:lvl2pPr marL="360000" indent="0">
              <a:spcBef>
                <a:spcPts val="300"/>
              </a:spcBef>
              <a:spcAft>
                <a:spcPts val="1200"/>
              </a:spcAft>
              <a:buClr>
                <a:schemeClr val="bg2"/>
              </a:buClr>
              <a:buFont typeface="+mj-lt"/>
              <a:buNone/>
              <a:defRPr sz="1800">
                <a:solidFill>
                  <a:schemeClr val="tx1"/>
                </a:solidFill>
                <a:latin typeface="Arial" pitchFamily="34" charset="0"/>
              </a:defRPr>
            </a:lvl2pPr>
            <a:lvl3pPr marL="360000" indent="0">
              <a:spcAft>
                <a:spcPts val="1200"/>
              </a:spcAft>
              <a:buFontTx/>
              <a:buNone/>
              <a:defRPr sz="1800">
                <a:solidFill>
                  <a:schemeClr val="bg2"/>
                </a:solidFill>
                <a:latin typeface="Arial" pitchFamily="34" charset="0"/>
              </a:defRPr>
            </a:lvl3pPr>
            <a:lvl4pPr marL="360000" indent="0">
              <a:spcAft>
                <a:spcPts val="1200"/>
              </a:spcAft>
              <a:buFontTx/>
              <a:buNone/>
              <a:defRPr sz="1800">
                <a:solidFill>
                  <a:schemeClr val="bg2"/>
                </a:solidFill>
              </a:defRPr>
            </a:lvl4pPr>
            <a:lvl5pPr marL="360000" indent="0">
              <a:spcAft>
                <a:spcPts val="1200"/>
              </a:spcAft>
              <a:buFontTx/>
              <a:buNone/>
              <a:defRPr sz="1800" b="0">
                <a:solidFill>
                  <a:schemeClr val="bg2"/>
                </a:solidFill>
              </a:defRPr>
            </a:lvl5pPr>
            <a:lvl6pPr marL="360000" indent="0">
              <a:spcAft>
                <a:spcPts val="1200"/>
              </a:spcAft>
              <a:buFontTx/>
              <a:buNone/>
              <a:defRPr sz="1800">
                <a:solidFill>
                  <a:schemeClr val="bg2"/>
                </a:solidFill>
              </a:defRPr>
            </a:lvl6pPr>
            <a:lvl7pPr marL="360000" indent="0">
              <a:spcAft>
                <a:spcPts val="1200"/>
              </a:spcAft>
              <a:buFontTx/>
              <a:buNone/>
              <a:defRPr sz="1800">
                <a:solidFill>
                  <a:schemeClr val="bg2"/>
                </a:solidFill>
              </a:defRPr>
            </a:lvl7pPr>
            <a:lvl8pPr marL="360000" indent="0">
              <a:spcAft>
                <a:spcPts val="1200"/>
              </a:spcAft>
              <a:buFontTx/>
              <a:buNone/>
              <a:defRPr sz="1800">
                <a:solidFill>
                  <a:schemeClr val="bg2"/>
                </a:solidFill>
              </a:defRPr>
            </a:lvl8pPr>
            <a:lvl9pPr marL="360000" indent="0">
              <a:spcAft>
                <a:spcPts val="1200"/>
              </a:spcAft>
              <a:buFontTx/>
              <a:buNone/>
              <a:defRPr sz="1800">
                <a:solidFill>
                  <a:schemeClr val="bg2"/>
                </a:solidFill>
              </a:defRPr>
            </a:lvl9pPr>
          </a:lstStyle>
          <a:p>
            <a:pPr lvl="0"/>
            <a:r>
              <a:rPr lang="en-US" dirty="0" smtClean="0"/>
              <a:t>Click to add text</a:t>
            </a:r>
          </a:p>
          <a:p>
            <a:pPr lvl="1"/>
            <a:r>
              <a:rPr lang="en-US" dirty="0" smtClean="0"/>
              <a:t>Second level</a:t>
            </a:r>
          </a:p>
          <a:p>
            <a:pPr lvl="2"/>
            <a:endParaRPr lang="en-US" dirty="0" smtClean="0"/>
          </a:p>
        </p:txBody>
      </p:sp>
      <p:sp>
        <p:nvSpPr>
          <p:cNvPr id="4" name="Title 3"/>
          <p:cNvSpPr>
            <a:spLocks noGrp="1"/>
          </p:cNvSpPr>
          <p:nvPr>
            <p:ph type="title" hasCustomPrompt="1"/>
          </p:nvPr>
        </p:nvSpPr>
        <p:spPr bwMode="gray"/>
        <p:txBody>
          <a:bodyPr/>
          <a:lstStyle>
            <a:lvl1pPr>
              <a:defRPr>
                <a:latin typeface="Arial" pitchFamily="34" charset="0"/>
              </a:defRPr>
            </a:lvl1pPr>
          </a:lstStyle>
          <a:p>
            <a:r>
              <a:rPr lang="en-US" dirty="0" smtClean="0"/>
              <a:t>Click to add text</a:t>
            </a:r>
            <a:endParaRPr lang="en-GB" dirty="0"/>
          </a:p>
        </p:txBody>
      </p:sp>
      <p:sp>
        <p:nvSpPr>
          <p:cNvPr id="6" name="Foliennummernplatzhalter 5"/>
          <p:cNvSpPr>
            <a:spLocks noGrp="1"/>
          </p:cNvSpPr>
          <p:nvPr>
            <p:ph type="sldNum" sz="quarter" idx="4"/>
          </p:nvPr>
        </p:nvSpPr>
        <p:spPr>
          <a:xfrm>
            <a:off x="7522024" y="6597352"/>
            <a:ext cx="1298448" cy="146304"/>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lvl1pPr>
              <a:defRPr lang="de-DE" sz="800" smtClean="0">
                <a:solidFill>
                  <a:schemeClr val="bg2"/>
                </a:solidFill>
                <a:latin typeface="Arial" pitchFamily="34" charset="0"/>
              </a:defRPr>
            </a:lvl1pPr>
          </a:lstStyle>
          <a:p>
            <a:pPr algn="r"/>
            <a:fld id="{1BDBE1E8-50F2-49BA-A952-1CC1DEAA5FBD}" type="slidenum">
              <a:rPr lang="en-US">
                <a:solidFill>
                  <a:srgbClr val="928580"/>
                </a:solidFill>
              </a:rPr>
              <a:pPr algn="r"/>
              <a:t>‹#›</a:t>
            </a:fld>
            <a:endParaRPr lang="en-US" dirty="0">
              <a:solidFill>
                <a:srgbClr val="928580"/>
              </a:solidFill>
            </a:endParaRPr>
          </a:p>
        </p:txBody>
      </p:sp>
    </p:spTree>
    <p:extLst>
      <p:ext uri="{BB962C8B-B14F-4D97-AF65-F5344CB8AC3E}">
        <p14:creationId xmlns:p14="http://schemas.microsoft.com/office/powerpoint/2010/main" val="32672523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Slide for presentation">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a:xfrm>
            <a:off x="0" y="2205038"/>
            <a:ext cx="9144000" cy="2447924"/>
          </a:xfrm>
          <a:gradFill>
            <a:gsLst>
              <a:gs pos="2000">
                <a:schemeClr val="accent6"/>
              </a:gs>
              <a:gs pos="100000">
                <a:srgbClr val="F9B200"/>
              </a:gs>
            </a:gsLst>
            <a:lin ang="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4000" tIns="0" rIns="324000" bIns="0" numCol="1" spcCol="0" rtlCol="0" fromWordArt="0" anchor="ctr" anchorCtr="0" forceAA="0" compatLnSpc="1">
            <a:prstTxWarp prst="textNoShape">
              <a:avLst/>
            </a:prstTxWarp>
            <a:noAutofit/>
          </a:bodyPr>
          <a:lstStyle>
            <a:lvl1pPr>
              <a:defRPr lang="de-DE" sz="3000" kern="1200" dirty="0">
                <a:solidFill>
                  <a:schemeClr val="bg1"/>
                </a:solidFill>
                <a:latin typeface="Arial" pitchFamily="34" charset="0"/>
                <a:ea typeface="+mn-ea"/>
                <a:cs typeface="+mn-cs"/>
              </a:defRPr>
            </a:lvl1pPr>
          </a:lstStyle>
          <a:p>
            <a:pPr lvl="0"/>
            <a:r>
              <a:rPr lang="en-US" dirty="0" smtClean="0"/>
              <a:t>Click to add text</a:t>
            </a:r>
          </a:p>
        </p:txBody>
      </p:sp>
      <p:grpSp>
        <p:nvGrpSpPr>
          <p:cNvPr id="4" name="Gruppieren 4"/>
          <p:cNvGrpSpPr/>
          <p:nvPr userDrawn="1"/>
        </p:nvGrpSpPr>
        <p:grpSpPr bwMode="gray">
          <a:xfrm>
            <a:off x="-324680" y="908650"/>
            <a:ext cx="216030" cy="5688790"/>
            <a:chOff x="-540710" y="908650"/>
            <a:chExt cx="432060" cy="5688790"/>
          </a:xfrm>
        </p:grpSpPr>
        <p:cxnSp>
          <p:nvCxnSpPr>
            <p:cNvPr id="6" name="Gerade Verbindung 5"/>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11"/>
          <p:cNvGrpSpPr/>
          <p:nvPr userDrawn="1"/>
        </p:nvGrpSpPr>
        <p:grpSpPr bwMode="gray">
          <a:xfrm>
            <a:off x="323850" y="-315520"/>
            <a:ext cx="8496740" cy="216030"/>
            <a:chOff x="323850" y="-531550"/>
            <a:chExt cx="8496740" cy="432060"/>
          </a:xfrm>
        </p:grpSpPr>
        <p:cxnSp>
          <p:nvCxnSpPr>
            <p:cNvPr id="13" name="Gerade Verbindung 12"/>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 Verbindung 13"/>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 Verbindung 17"/>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 Verbindung 18"/>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 Verbindung 19"/>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uppieren 24"/>
          <p:cNvGrpSpPr/>
          <p:nvPr userDrawn="1"/>
        </p:nvGrpSpPr>
        <p:grpSpPr bwMode="gray">
          <a:xfrm>
            <a:off x="323410" y="6957490"/>
            <a:ext cx="8496740" cy="216030"/>
            <a:chOff x="323850" y="-531550"/>
            <a:chExt cx="8496740" cy="432060"/>
          </a:xfrm>
        </p:grpSpPr>
        <p:cxnSp>
          <p:nvCxnSpPr>
            <p:cNvPr id="26" name="Gerade Verbindung 25"/>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 Verbindung 34"/>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Gerade Verbindung 35"/>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uppieren 37"/>
          <p:cNvGrpSpPr/>
          <p:nvPr userDrawn="1"/>
        </p:nvGrpSpPr>
        <p:grpSpPr bwMode="gray">
          <a:xfrm>
            <a:off x="9252650" y="908650"/>
            <a:ext cx="216030" cy="5688790"/>
            <a:chOff x="-540710" y="908650"/>
            <a:chExt cx="432060" cy="5688790"/>
          </a:xfrm>
        </p:grpSpPr>
        <p:cxnSp>
          <p:nvCxnSpPr>
            <p:cNvPr id="39" name="Gerade Verbindung 38"/>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 name="Rechteck 2"/>
          <p:cNvSpPr/>
          <p:nvPr userDrawn="1"/>
        </p:nvSpPr>
        <p:spPr bwMode="gray">
          <a:xfrm>
            <a:off x="0" y="0"/>
            <a:ext cx="9144000" cy="2132856"/>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1600" dirty="0" err="1">
              <a:solidFill>
                <a:srgbClr val="000000"/>
              </a:solidFill>
            </a:endParaRPr>
          </a:p>
        </p:txBody>
      </p:sp>
    </p:spTree>
    <p:extLst>
      <p:ext uri="{BB962C8B-B14F-4D97-AF65-F5344CB8AC3E}">
        <p14:creationId xmlns:p14="http://schemas.microsoft.com/office/powerpoint/2010/main" val="19096056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Slide for printing documents">
    <p:spTree>
      <p:nvGrpSpPr>
        <p:cNvPr id="1" name=""/>
        <p:cNvGrpSpPr/>
        <p:nvPr/>
      </p:nvGrpSpPr>
      <p:grpSpPr>
        <a:xfrm>
          <a:off x="0" y="0"/>
          <a:ext cx="0" cy="0"/>
          <a:chOff x="0" y="0"/>
          <a:chExt cx="0" cy="0"/>
        </a:xfrm>
      </p:grpSpPr>
      <p:sp>
        <p:nvSpPr>
          <p:cNvPr id="64" name="Rechteck 63"/>
          <p:cNvSpPr/>
          <p:nvPr userDrawn="1"/>
        </p:nvSpPr>
        <p:spPr bwMode="gray">
          <a:xfrm>
            <a:off x="0" y="2636912"/>
            <a:ext cx="9144000" cy="72008"/>
          </a:xfrm>
          <a:prstGeom prst="rect">
            <a:avLst/>
          </a:prstGeom>
          <a:gradFill>
            <a:gsLst>
              <a:gs pos="2000">
                <a:schemeClr val="accent6"/>
              </a:gs>
              <a:gs pos="100000">
                <a:srgbClr val="F9B200"/>
              </a:gs>
            </a:gsLst>
            <a:lin ang="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1600" dirty="0" err="1">
              <a:solidFill>
                <a:srgbClr val="000000"/>
              </a:solidFill>
            </a:endParaRPr>
          </a:p>
        </p:txBody>
      </p:sp>
      <p:sp>
        <p:nvSpPr>
          <p:cNvPr id="8" name="Title 1"/>
          <p:cNvSpPr>
            <a:spLocks noGrp="1"/>
          </p:cNvSpPr>
          <p:nvPr>
            <p:ph type="title" hasCustomPrompt="1"/>
          </p:nvPr>
        </p:nvSpPr>
        <p:spPr bwMode="gray">
          <a:xfrm>
            <a:off x="0" y="2708920"/>
            <a:ext cx="9144000" cy="1440160"/>
          </a:xfrm>
        </p:spPr>
        <p:txBody>
          <a:bodyPr lIns="324000" rIns="324000" bIns="0" anchor="ctr"/>
          <a:lstStyle>
            <a:lvl1pPr>
              <a:defRPr sz="3000">
                <a:solidFill>
                  <a:schemeClr val="tx1"/>
                </a:solidFill>
                <a:latin typeface="Arial" pitchFamily="34" charset="0"/>
              </a:defRPr>
            </a:lvl1pPr>
          </a:lstStyle>
          <a:p>
            <a:pPr lvl="0"/>
            <a:r>
              <a:rPr lang="en-US" dirty="0" smtClean="0"/>
              <a:t>Click to add text</a:t>
            </a:r>
          </a:p>
        </p:txBody>
      </p:sp>
      <p:grpSp>
        <p:nvGrpSpPr>
          <p:cNvPr id="2" name="Gruppieren 4"/>
          <p:cNvGrpSpPr/>
          <p:nvPr userDrawn="1"/>
        </p:nvGrpSpPr>
        <p:grpSpPr bwMode="gray">
          <a:xfrm>
            <a:off x="-324680" y="908650"/>
            <a:ext cx="216030" cy="5688790"/>
            <a:chOff x="-540710" y="908650"/>
            <a:chExt cx="432060" cy="5688790"/>
          </a:xfrm>
        </p:grpSpPr>
        <p:cxnSp>
          <p:nvCxnSpPr>
            <p:cNvPr id="6" name="Gerade Verbindung 5"/>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Gruppieren 11"/>
          <p:cNvGrpSpPr/>
          <p:nvPr userDrawn="1"/>
        </p:nvGrpSpPr>
        <p:grpSpPr bwMode="gray">
          <a:xfrm>
            <a:off x="323850" y="-315520"/>
            <a:ext cx="8496740" cy="216030"/>
            <a:chOff x="323850" y="-531550"/>
            <a:chExt cx="8496740" cy="432060"/>
          </a:xfrm>
        </p:grpSpPr>
        <p:cxnSp>
          <p:nvCxnSpPr>
            <p:cNvPr id="13" name="Gerade Verbindung 12"/>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 Verbindung 13"/>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 Verbindung 17"/>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 Verbindung 18"/>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 Verbindung 19"/>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 name="Gruppieren 24"/>
          <p:cNvGrpSpPr/>
          <p:nvPr userDrawn="1"/>
        </p:nvGrpSpPr>
        <p:grpSpPr bwMode="gray">
          <a:xfrm>
            <a:off x="323410" y="6957490"/>
            <a:ext cx="8496740" cy="216030"/>
            <a:chOff x="323850" y="-531550"/>
            <a:chExt cx="8496740" cy="432060"/>
          </a:xfrm>
        </p:grpSpPr>
        <p:cxnSp>
          <p:nvCxnSpPr>
            <p:cNvPr id="26" name="Gerade Verbindung 25"/>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 Verbindung 34"/>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Gerade Verbindung 35"/>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Gerade Verbindung 36"/>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 name="Gruppieren 37"/>
          <p:cNvGrpSpPr/>
          <p:nvPr userDrawn="1"/>
        </p:nvGrpSpPr>
        <p:grpSpPr bwMode="gray">
          <a:xfrm>
            <a:off x="9252650" y="908650"/>
            <a:ext cx="216030" cy="5688790"/>
            <a:chOff x="-540710" y="908650"/>
            <a:chExt cx="432060" cy="5688790"/>
          </a:xfrm>
        </p:grpSpPr>
        <p:cxnSp>
          <p:nvCxnSpPr>
            <p:cNvPr id="39" name="Gerade Verbindung 38"/>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7" name="Rechteck 66"/>
          <p:cNvSpPr/>
          <p:nvPr userDrawn="1"/>
        </p:nvSpPr>
        <p:spPr bwMode="gray">
          <a:xfrm>
            <a:off x="0" y="4149080"/>
            <a:ext cx="9144000" cy="72008"/>
          </a:xfrm>
          <a:prstGeom prst="rect">
            <a:avLst/>
          </a:prstGeom>
          <a:gradFill>
            <a:gsLst>
              <a:gs pos="2000">
                <a:schemeClr val="accent6"/>
              </a:gs>
              <a:gs pos="100000">
                <a:srgbClr val="F9B200"/>
              </a:gs>
            </a:gsLst>
            <a:lin ang="0" scaled="0"/>
          </a:gra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1600" dirty="0" err="1">
              <a:solidFill>
                <a:srgbClr val="000000"/>
              </a:solidFill>
            </a:endParaRPr>
          </a:p>
        </p:txBody>
      </p:sp>
      <p:sp>
        <p:nvSpPr>
          <p:cNvPr id="55" name="Rechteck 54"/>
          <p:cNvSpPr/>
          <p:nvPr userDrawn="1"/>
        </p:nvSpPr>
        <p:spPr bwMode="gray">
          <a:xfrm>
            <a:off x="0" y="0"/>
            <a:ext cx="9144000" cy="263691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sz="1600" dirty="0" err="1">
              <a:solidFill>
                <a:srgbClr val="000000"/>
              </a:solidFill>
            </a:endParaRPr>
          </a:p>
        </p:txBody>
      </p:sp>
    </p:spTree>
    <p:extLst>
      <p:ext uri="{BB962C8B-B14F-4D97-AF65-F5344CB8AC3E}">
        <p14:creationId xmlns:p14="http://schemas.microsoft.com/office/powerpoint/2010/main" val="312113736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6" name="Title 5"/>
          <p:cNvSpPr>
            <a:spLocks noGrp="1"/>
          </p:cNvSpPr>
          <p:nvPr>
            <p:ph type="title" hasCustomPrompt="1"/>
          </p:nvPr>
        </p:nvSpPr>
        <p:spPr bwMode="gray"/>
        <p:txBody>
          <a:bodyPr/>
          <a:lstStyle>
            <a:lvl1pPr>
              <a:defRPr>
                <a:latin typeface="Arial" pitchFamily="34" charset="0"/>
              </a:defRPr>
            </a:lvl1pPr>
          </a:lstStyle>
          <a:p>
            <a:r>
              <a:rPr lang="en-US" dirty="0" smtClean="0"/>
              <a:t>Click to add text</a:t>
            </a:r>
            <a:endParaRPr lang="en-GB" dirty="0"/>
          </a:p>
        </p:txBody>
      </p:sp>
    </p:spTree>
    <p:extLst>
      <p:ext uri="{BB962C8B-B14F-4D97-AF65-F5344CB8AC3E}">
        <p14:creationId xmlns:p14="http://schemas.microsoft.com/office/powerpoint/2010/main" val="29918920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5" name="Content Placeholder 4"/>
          <p:cNvSpPr>
            <a:spLocks noGrp="1"/>
          </p:cNvSpPr>
          <p:nvPr>
            <p:ph sz="quarter" idx="13" hasCustomPrompt="1"/>
          </p:nvPr>
        </p:nvSpPr>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4" name="Title 3"/>
          <p:cNvSpPr>
            <a:spLocks noGrp="1"/>
          </p:cNvSpPr>
          <p:nvPr>
            <p:ph type="title" hasCustomPrompt="1"/>
          </p:nvPr>
        </p:nvSpPr>
        <p:spPr bwMode="gray"/>
        <p:txBody>
          <a:bodyPr/>
          <a:lstStyle>
            <a:lvl1pPr>
              <a:defRPr>
                <a:latin typeface="Arial" pitchFamily="34" charset="0"/>
              </a:defRPr>
            </a:lvl1pPr>
          </a:lstStyle>
          <a:p>
            <a:r>
              <a:rPr lang="en-US" dirty="0" smtClean="0"/>
              <a:t>Click to add text</a:t>
            </a:r>
            <a:endParaRPr lang="en-GB" dirty="0"/>
          </a:p>
        </p:txBody>
      </p:sp>
    </p:spTree>
    <p:extLst>
      <p:ext uri="{BB962C8B-B14F-4D97-AF65-F5344CB8AC3E}">
        <p14:creationId xmlns:p14="http://schemas.microsoft.com/office/powerpoint/2010/main" val="3917316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s">
    <p:spTree>
      <p:nvGrpSpPr>
        <p:cNvPr id="1" name=""/>
        <p:cNvGrpSpPr/>
        <p:nvPr/>
      </p:nvGrpSpPr>
      <p:grpSpPr>
        <a:xfrm>
          <a:off x="0" y="0"/>
          <a:ext cx="0" cy="0"/>
          <a:chOff x="0" y="0"/>
          <a:chExt cx="0" cy="0"/>
        </a:xfrm>
      </p:grpSpPr>
      <p:sp>
        <p:nvSpPr>
          <p:cNvPr id="3" name="Title 2"/>
          <p:cNvSpPr>
            <a:spLocks noGrp="1"/>
          </p:cNvSpPr>
          <p:nvPr>
            <p:ph type="title" hasCustomPrompt="1"/>
          </p:nvPr>
        </p:nvSpPr>
        <p:spPr bwMode="gray"/>
        <p:txBody>
          <a:bodyPr/>
          <a:lstStyle/>
          <a:p>
            <a:r>
              <a:rPr lang="en-US" noProof="0" dirty="0" smtClean="0"/>
              <a:t>Click to add text</a:t>
            </a:r>
            <a:endParaRPr lang="en-GB" dirty="0"/>
          </a:p>
        </p:txBody>
      </p:sp>
      <p:sp>
        <p:nvSpPr>
          <p:cNvPr id="13" name="Content Placeholder 4"/>
          <p:cNvSpPr>
            <a:spLocks noGrp="1"/>
          </p:cNvSpPr>
          <p:nvPr>
            <p:ph sz="quarter" idx="13" hasCustomPrompt="1"/>
          </p:nvPr>
        </p:nvSpPr>
        <p:spPr>
          <a:xfrm>
            <a:off x="323528" y="1052736"/>
            <a:ext cx="4177035" cy="5328592"/>
          </a:xfrm>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4" name="Content Placeholder 4"/>
          <p:cNvSpPr>
            <a:spLocks noGrp="1"/>
          </p:cNvSpPr>
          <p:nvPr>
            <p:ph sz="quarter" idx="14" hasCustomPrompt="1"/>
          </p:nvPr>
        </p:nvSpPr>
        <p:spPr>
          <a:xfrm>
            <a:off x="4644010" y="1052736"/>
            <a:ext cx="4177035" cy="5328592"/>
          </a:xfrm>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Tree>
    <p:extLst>
      <p:ext uri="{BB962C8B-B14F-4D97-AF65-F5344CB8AC3E}">
        <p14:creationId xmlns:p14="http://schemas.microsoft.com/office/powerpoint/2010/main" val="22504401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Contents">
    <p:spTree>
      <p:nvGrpSpPr>
        <p:cNvPr id="1" name=""/>
        <p:cNvGrpSpPr/>
        <p:nvPr/>
      </p:nvGrpSpPr>
      <p:grpSpPr>
        <a:xfrm>
          <a:off x="0" y="0"/>
          <a:ext cx="0" cy="0"/>
          <a:chOff x="0" y="0"/>
          <a:chExt cx="0" cy="0"/>
        </a:xfrm>
      </p:grpSpPr>
      <p:sp>
        <p:nvSpPr>
          <p:cNvPr id="3" name="Title 2"/>
          <p:cNvSpPr>
            <a:spLocks noGrp="1"/>
          </p:cNvSpPr>
          <p:nvPr>
            <p:ph type="title" hasCustomPrompt="1"/>
          </p:nvPr>
        </p:nvSpPr>
        <p:spPr bwMode="gray"/>
        <p:txBody>
          <a:bodyPr/>
          <a:lstStyle/>
          <a:p>
            <a:r>
              <a:rPr lang="en-US" dirty="0" smtClean="0"/>
              <a:t>Click to add text</a:t>
            </a:r>
            <a:endParaRPr lang="en-GB" dirty="0"/>
          </a:p>
        </p:txBody>
      </p:sp>
      <p:sp>
        <p:nvSpPr>
          <p:cNvPr id="13" name="Content Placeholder 4"/>
          <p:cNvSpPr>
            <a:spLocks noGrp="1"/>
          </p:cNvSpPr>
          <p:nvPr>
            <p:ph sz="quarter" idx="13" hasCustomPrompt="1"/>
          </p:nvPr>
        </p:nvSpPr>
        <p:spPr>
          <a:xfrm>
            <a:off x="323528" y="1052736"/>
            <a:ext cx="2735585" cy="5328592"/>
          </a:xfrm>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4" name="Content Placeholder 4"/>
          <p:cNvSpPr>
            <a:spLocks noGrp="1"/>
          </p:cNvSpPr>
          <p:nvPr>
            <p:ph sz="quarter" idx="14" hasCustomPrompt="1"/>
          </p:nvPr>
        </p:nvSpPr>
        <p:spPr>
          <a:xfrm>
            <a:off x="3203810" y="1052670"/>
            <a:ext cx="2735585" cy="5328592"/>
          </a:xfrm>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5" name="Content Placeholder 4"/>
          <p:cNvSpPr>
            <a:spLocks noGrp="1"/>
          </p:cNvSpPr>
          <p:nvPr>
            <p:ph sz="quarter" idx="15" hasCustomPrompt="1"/>
          </p:nvPr>
        </p:nvSpPr>
        <p:spPr>
          <a:xfrm>
            <a:off x="6084210" y="1052604"/>
            <a:ext cx="2735585" cy="5328592"/>
          </a:xfrm>
        </p:spPr>
        <p:txBody>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Tree>
    <p:extLst>
      <p:ext uri="{BB962C8B-B14F-4D97-AF65-F5344CB8AC3E}">
        <p14:creationId xmlns:p14="http://schemas.microsoft.com/office/powerpoint/2010/main" val="20684519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2" cstate="email">
            <a:extLst>
              <a:ext uri="{28A0092B-C50C-407E-A947-70E740481C1C}">
                <a14:useLocalDpi xmlns:a14="http://schemas.microsoft.com/office/drawing/2010/main"/>
              </a:ext>
            </a:extLst>
          </a:blip>
          <a:stretch>
            <a:fillRect/>
          </a:stretch>
        </p:blipFill>
        <p:spPr bwMode="gray">
          <a:xfrm>
            <a:off x="8170863" y="260560"/>
            <a:ext cx="649287" cy="6492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bwMode="gray">
          <a:xfrm>
            <a:off x="323850" y="260648"/>
            <a:ext cx="6335713" cy="647402"/>
          </a:xfrm>
          <a:prstGeom prst="rect">
            <a:avLst/>
          </a:prstGeom>
        </p:spPr>
        <p:txBody>
          <a:bodyPr vert="horz" lIns="0" tIns="0" rIns="0" bIns="0" rtlCol="0" anchor="b" anchorCtr="0">
            <a:noAutofit/>
          </a:bodyPr>
          <a:lstStyle/>
          <a:p>
            <a:r>
              <a:rPr lang="en-US" noProof="0" dirty="0" smtClean="0"/>
              <a:t>Click to add text</a:t>
            </a:r>
            <a:endParaRPr lang="en-US" noProof="0" dirty="0"/>
          </a:p>
        </p:txBody>
      </p:sp>
      <p:sp>
        <p:nvSpPr>
          <p:cNvPr id="3" name="Text Placeholder 2"/>
          <p:cNvSpPr>
            <a:spLocks noGrp="1"/>
          </p:cNvSpPr>
          <p:nvPr>
            <p:ph type="body" idx="1"/>
            <p:custDataLst>
              <p:tags r:id="rId20"/>
            </p:custDataLst>
          </p:nvPr>
        </p:nvSpPr>
        <p:spPr bwMode="gray">
          <a:xfrm>
            <a:off x="323528" y="1052736"/>
            <a:ext cx="8496944" cy="5328592"/>
          </a:xfrm>
          <a:prstGeom prst="rect">
            <a:avLst/>
          </a:prstGeom>
        </p:spPr>
        <p:txBody>
          <a:bodyPr vert="horz" lIns="0" tIns="18000" rIns="0" bIns="0" rtlCol="0" anchor="t" anchorCtr="0">
            <a:noAutofit/>
          </a:bodyPr>
          <a:lstStyle/>
          <a:p>
            <a:pPr lvl="0"/>
            <a:r>
              <a:rPr lang="en-US" noProof="0" dirty="0" smtClean="0"/>
              <a:t>Click to add text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6"/>
            <a:r>
              <a:rPr lang="en-US" noProof="0" dirty="0" smtClean="0"/>
              <a:t>Eighth level</a:t>
            </a:r>
          </a:p>
          <a:p>
            <a:pPr lvl="8"/>
            <a:r>
              <a:rPr lang="en-US" noProof="0" dirty="0" smtClean="0"/>
              <a:t>Ninth level</a:t>
            </a:r>
          </a:p>
        </p:txBody>
      </p:sp>
      <p:sp>
        <p:nvSpPr>
          <p:cNvPr id="4" name="VCT_Marker_ID_4" hidden="1"/>
          <p:cNvSpPr/>
          <p:nvPr>
            <p:custDataLst>
              <p:tags r:id="rId21"/>
            </p:custDataLst>
          </p:nvPr>
        </p:nvSpPr>
        <p:spPr bwMode="gray">
          <a:xfrm>
            <a:off x="1270000" y="127000"/>
            <a:ext cx="127000" cy="127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buFont typeface="Courier New" pitchFamily="49" charset="0"/>
              <a:buNone/>
            </a:pPr>
            <a:endParaRPr lang="en-US" sz="1600" dirty="0">
              <a:solidFill>
                <a:srgbClr val="000000"/>
              </a:solidFill>
            </a:endParaRPr>
          </a:p>
        </p:txBody>
      </p:sp>
      <p:cxnSp>
        <p:nvCxnSpPr>
          <p:cNvPr id="10" name="Straight Connector 8"/>
          <p:cNvCxnSpPr/>
          <p:nvPr/>
        </p:nvCxnSpPr>
        <p:spPr bwMode="gray">
          <a:xfrm>
            <a:off x="8028480" y="260350"/>
            <a:ext cx="0" cy="64770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grpSp>
        <p:nvGrpSpPr>
          <p:cNvPr id="5" name="Gruppieren 11"/>
          <p:cNvGrpSpPr/>
          <p:nvPr/>
        </p:nvGrpSpPr>
        <p:grpSpPr bwMode="gray">
          <a:xfrm>
            <a:off x="323850" y="-315520"/>
            <a:ext cx="8496740" cy="216030"/>
            <a:chOff x="323850" y="-531550"/>
            <a:chExt cx="8496740" cy="432060"/>
          </a:xfrm>
        </p:grpSpPr>
        <p:cxnSp>
          <p:nvCxnSpPr>
            <p:cNvPr id="23" name="Gerade Verbindung 22"/>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Gerade Verbindung 33"/>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 Verbindung 34"/>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uppieren 37"/>
          <p:cNvGrpSpPr/>
          <p:nvPr/>
        </p:nvGrpSpPr>
        <p:grpSpPr bwMode="gray">
          <a:xfrm>
            <a:off x="323410" y="6957490"/>
            <a:ext cx="8496740" cy="216030"/>
            <a:chOff x="323850" y="-531550"/>
            <a:chExt cx="8496740" cy="432060"/>
          </a:xfrm>
        </p:grpSpPr>
        <p:cxnSp>
          <p:nvCxnSpPr>
            <p:cNvPr id="39" name="Gerade Verbindung 38"/>
            <p:cNvCxnSpPr/>
            <p:nvPr userDrawn="1"/>
          </p:nvCxnSpPr>
          <p:spPr bwMode="gray">
            <a:xfrm rot="5400000">
              <a:off x="10782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userDrawn="1"/>
          </p:nvCxnSpPr>
          <p:spPr bwMode="gray">
            <a:xfrm rot="5400000">
              <a:off x="1403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userDrawn="1"/>
          </p:nvCxnSpPr>
          <p:spPr bwMode="gray">
            <a:xfrm rot="5400000">
              <a:off x="15475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p:nvPr userDrawn="1"/>
          </p:nvCxnSpPr>
          <p:spPr bwMode="gray">
            <a:xfrm rot="5400000">
              <a:off x="28437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userDrawn="1"/>
          </p:nvCxnSpPr>
          <p:spPr bwMode="gray">
            <a:xfrm rot="5400000">
              <a:off x="29877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bwMode="gray">
            <a:xfrm rot="5400000">
              <a:off x="42839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userDrawn="1"/>
          </p:nvCxnSpPr>
          <p:spPr bwMode="gray">
            <a:xfrm rot="5400000">
              <a:off x="44279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userDrawn="1"/>
          </p:nvCxnSpPr>
          <p:spPr bwMode="gray">
            <a:xfrm rot="5400000">
              <a:off x="57241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bwMode="gray">
            <a:xfrm rot="5400000">
              <a:off x="58681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p:nvPr userDrawn="1"/>
          </p:nvCxnSpPr>
          <p:spPr bwMode="gray">
            <a:xfrm rot="5400000">
              <a:off x="71643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p:nvPr userDrawn="1"/>
          </p:nvCxnSpPr>
          <p:spPr bwMode="gray">
            <a:xfrm rot="5400000">
              <a:off x="730838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userDrawn="1"/>
          </p:nvCxnSpPr>
          <p:spPr bwMode="gray">
            <a:xfrm rot="5400000">
              <a:off x="8604560" y="-3155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uppieren 57"/>
          <p:cNvGrpSpPr/>
          <p:nvPr/>
        </p:nvGrpSpPr>
        <p:grpSpPr bwMode="gray">
          <a:xfrm>
            <a:off x="9252650" y="908562"/>
            <a:ext cx="216030" cy="5688790"/>
            <a:chOff x="-540710" y="908650"/>
            <a:chExt cx="432060" cy="5688790"/>
          </a:xfrm>
        </p:grpSpPr>
        <p:cxnSp>
          <p:nvCxnSpPr>
            <p:cNvPr id="59" name="Gerade Verbindung 58"/>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Gerade Verbindung 59"/>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 Verbindung 62"/>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Gerade Verbindung 80"/>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Gerade Verbindung 81"/>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Gerade Verbindung 82"/>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Gerade Verbindung 83"/>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Gerade Verbindung 84"/>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Gerade Verbindung 85"/>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Gerade Verbindung 86"/>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Gerade Verbindung 88"/>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uppieren 55"/>
          <p:cNvGrpSpPr/>
          <p:nvPr/>
        </p:nvGrpSpPr>
        <p:grpSpPr bwMode="gray">
          <a:xfrm>
            <a:off x="-324550" y="908650"/>
            <a:ext cx="216030" cy="5688790"/>
            <a:chOff x="-540710" y="908650"/>
            <a:chExt cx="432060" cy="5688790"/>
          </a:xfrm>
        </p:grpSpPr>
        <p:cxnSp>
          <p:nvCxnSpPr>
            <p:cNvPr id="57" name="Gerade Verbindung 56"/>
            <p:cNvCxnSpPr/>
            <p:nvPr userDrawn="1"/>
          </p:nvCxnSpPr>
          <p:spPr bwMode="gray">
            <a:xfrm>
              <a:off x="-540710" y="11246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p:nvPr userDrawn="1"/>
          </p:nvCxnSpPr>
          <p:spPr bwMode="gray">
            <a:xfrm>
              <a:off x="-540710" y="90865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p:nvPr userDrawn="1"/>
          </p:nvCxnSpPr>
          <p:spPr bwMode="gray">
            <a:xfrm>
              <a:off x="-540710" y="659744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p:nvPr userDrawn="1"/>
          </p:nvCxnSpPr>
          <p:spPr bwMode="gray">
            <a:xfrm>
              <a:off x="-540710" y="645342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Gerade Verbindung 65"/>
            <p:cNvCxnSpPr/>
            <p:nvPr userDrawn="1"/>
          </p:nvCxnSpPr>
          <p:spPr bwMode="gray">
            <a:xfrm>
              <a:off x="-540710" y="54452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Gerade Verbindung 66"/>
            <p:cNvCxnSpPr/>
            <p:nvPr userDrawn="1"/>
          </p:nvCxnSpPr>
          <p:spPr bwMode="gray">
            <a:xfrm>
              <a:off x="-540710" y="53012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Gerade Verbindung 67"/>
            <p:cNvCxnSpPr/>
            <p:nvPr userDrawn="1"/>
          </p:nvCxnSpPr>
          <p:spPr bwMode="gray">
            <a:xfrm>
              <a:off x="-540710" y="43651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Gerade Verbindung 68"/>
            <p:cNvCxnSpPr/>
            <p:nvPr userDrawn="1"/>
          </p:nvCxnSpPr>
          <p:spPr bwMode="gray">
            <a:xfrm>
              <a:off x="-540710" y="42211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Gerade Verbindung 69"/>
            <p:cNvCxnSpPr/>
            <p:nvPr userDrawn="1"/>
          </p:nvCxnSpPr>
          <p:spPr bwMode="gray">
            <a:xfrm>
              <a:off x="-540710" y="328498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Gerade Verbindung 70"/>
            <p:cNvCxnSpPr/>
            <p:nvPr userDrawn="1"/>
          </p:nvCxnSpPr>
          <p:spPr bwMode="gray">
            <a:xfrm>
              <a:off x="-540710" y="314096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Gerade Verbindung 71"/>
            <p:cNvCxnSpPr/>
            <p:nvPr userDrawn="1"/>
          </p:nvCxnSpPr>
          <p:spPr bwMode="gray">
            <a:xfrm>
              <a:off x="-540710" y="220483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p:nvPr userDrawn="1"/>
          </p:nvCxnSpPr>
          <p:spPr bwMode="gray">
            <a:xfrm>
              <a:off x="-540710" y="20608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Gerade Verbindung 73"/>
            <p:cNvCxnSpPr/>
            <p:nvPr userDrawn="1"/>
          </p:nvCxnSpPr>
          <p:spPr bwMode="gray">
            <a:xfrm>
              <a:off x="-540710" y="6381410"/>
              <a:ext cx="432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Rechteck 13"/>
          <p:cNvSpPr/>
          <p:nvPr/>
        </p:nvSpPr>
        <p:spPr bwMode="gray">
          <a:xfrm>
            <a:off x="324390" y="6597440"/>
            <a:ext cx="7056000" cy="144000"/>
          </a:xfrm>
          <a:prstGeom prst="rect">
            <a:avLst/>
          </a:prstGeom>
          <a:solidFill>
            <a:schemeClr val="bg1"/>
          </a:solidFill>
          <a:ln w="9525">
            <a:no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lvl="8"/>
            <a:r>
              <a:rPr lang="en-US" sz="800" dirty="0">
                <a:solidFill>
                  <a:srgbClr val="928580"/>
                </a:solidFill>
              </a:rPr>
              <a:t>© </a:t>
            </a:r>
            <a:r>
              <a:rPr lang="en-US" sz="800" dirty="0" smtClean="0">
                <a:solidFill>
                  <a:srgbClr val="928580"/>
                </a:solidFill>
              </a:rPr>
              <a:t>GfK</a:t>
            </a:r>
            <a:r>
              <a:rPr lang="sk-SK" sz="800" dirty="0" smtClean="0">
                <a:solidFill>
                  <a:srgbClr val="928580"/>
                </a:solidFill>
              </a:rPr>
              <a:t> Slovakia</a:t>
            </a:r>
            <a:r>
              <a:rPr lang="en-US" sz="800" dirty="0" smtClean="0">
                <a:solidFill>
                  <a:srgbClr val="928580"/>
                </a:solidFill>
              </a:rPr>
              <a:t> </a:t>
            </a:r>
            <a:r>
              <a:rPr lang="sk-SK" sz="800" dirty="0" smtClean="0">
                <a:solidFill>
                  <a:srgbClr val="928580"/>
                </a:solidFill>
              </a:rPr>
              <a:t>2014 </a:t>
            </a:r>
            <a:r>
              <a:rPr lang="en-US" sz="800" dirty="0" smtClean="0">
                <a:solidFill>
                  <a:srgbClr val="928580"/>
                </a:solidFill>
              </a:rPr>
              <a:t>| </a:t>
            </a:r>
            <a:r>
              <a:rPr lang="sk-SK" sz="800" dirty="0" smtClean="0">
                <a:solidFill>
                  <a:srgbClr val="928580"/>
                </a:solidFill>
              </a:rPr>
              <a:t>apríl</a:t>
            </a:r>
            <a:r>
              <a:rPr lang="sk-SK" sz="800" baseline="0" dirty="0" smtClean="0">
                <a:solidFill>
                  <a:srgbClr val="928580"/>
                </a:solidFill>
              </a:rPr>
              <a:t> 2014</a:t>
            </a:r>
            <a:endParaRPr lang="en-US" sz="800" dirty="0">
              <a:solidFill>
                <a:srgbClr val="928580"/>
              </a:solidFill>
            </a:endParaRPr>
          </a:p>
        </p:txBody>
      </p:sp>
      <p:sp>
        <p:nvSpPr>
          <p:cNvPr id="75" name="Rechteck 74"/>
          <p:cNvSpPr/>
          <p:nvPr/>
        </p:nvSpPr>
        <p:spPr bwMode="gray">
          <a:xfrm>
            <a:off x="7523970" y="6597440"/>
            <a:ext cx="1296620" cy="144000"/>
          </a:xfrm>
          <a:prstGeom prst="rect">
            <a:avLst/>
          </a:prstGeom>
          <a:solidFill>
            <a:schemeClr val="bg1"/>
          </a:solidFill>
          <a:ln w="9525">
            <a:no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r"/>
            <a:fld id="{C2ABCC37-C314-4D17-9583-6D754EDEC568}" type="slidenum">
              <a:rPr lang="en-US" sz="800">
                <a:solidFill>
                  <a:srgbClr val="928580"/>
                </a:solidFill>
              </a:rPr>
              <a:pPr algn="r"/>
              <a:t>‹#›</a:t>
            </a:fld>
            <a:endParaRPr lang="en-US" sz="800">
              <a:solidFill>
                <a:srgbClr val="928580"/>
              </a:solidFill>
            </a:endParaRPr>
          </a:p>
        </p:txBody>
      </p:sp>
      <p:pic>
        <p:nvPicPr>
          <p:cNvPr id="77" name="Obrázok 76" descr="313_blue_.png"/>
          <p:cNvPicPr/>
          <p:nvPr userDrawn="1"/>
        </p:nvPicPr>
        <p:blipFill>
          <a:blip r:embed="rId23" cstate="email">
            <a:extLst>
              <a:ext uri="{28A0092B-C50C-407E-A947-70E740481C1C}">
                <a14:useLocalDpi xmlns:a14="http://schemas.microsoft.com/office/drawing/2010/main"/>
              </a:ext>
            </a:extLst>
          </a:blip>
          <a:stretch>
            <a:fillRect/>
          </a:stretch>
        </p:blipFill>
        <p:spPr>
          <a:xfrm>
            <a:off x="7315200" y="228600"/>
            <a:ext cx="590550" cy="666750"/>
          </a:xfrm>
          <a:prstGeom prst="rect">
            <a:avLst/>
          </a:prstGeom>
        </p:spPr>
      </p:pic>
    </p:spTree>
    <p:extLst>
      <p:ext uri="{BB962C8B-B14F-4D97-AF65-F5344CB8AC3E}">
        <p14:creationId xmlns:p14="http://schemas.microsoft.com/office/powerpoint/2010/main" val="15571338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8" r:id="rId17"/>
    <p:sldLayoutId id="2147483679" r:id="rId18"/>
  </p:sldLayoutIdLst>
  <p:timing>
    <p:tnLst>
      <p:par>
        <p:cTn id="1" dur="indefinite" restart="never" nodeType="tmRoot"/>
      </p:par>
    </p:tnLst>
  </p:timing>
  <p:hf hdr="0" ftr="0" dt="0"/>
  <p:txStyles>
    <p:titleStyle>
      <a:lvl1pPr algn="l" defTabSz="914400" rtl="0" eaLnBrk="1" latinLnBrk="0" hangingPunct="1">
        <a:spcBef>
          <a:spcPct val="0"/>
        </a:spcBef>
        <a:buNone/>
        <a:defRPr sz="2000" kern="1200">
          <a:solidFill>
            <a:schemeClr val="tx1"/>
          </a:solidFill>
          <a:latin typeface="Arial" pitchFamily="34" charset="0"/>
          <a:ea typeface="+mj-ea"/>
          <a:cs typeface="+mj-cs"/>
        </a:defRPr>
      </a:lvl1pPr>
    </p:titleStyle>
    <p:body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Arial" pitchFamily="34" charset="0"/>
          <a:ea typeface="+mn-ea"/>
          <a:cs typeface="Arial" pitchFamily="34" charset="0"/>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Arial" pitchFamily="34" charset="0"/>
          <a:ea typeface="+mn-ea"/>
          <a:cs typeface="Arial" pitchFamily="34" charset="0"/>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3pPr>
      <a:lvl4pPr marL="36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4pPr>
      <a:lvl5pPr marL="540000" indent="-180975" algn="l" defTabSz="914400" rtl="0" eaLnBrk="1" latinLnBrk="0" hangingPunct="1">
        <a:spcBef>
          <a:spcPts val="300"/>
        </a:spcBef>
        <a:spcAft>
          <a:spcPts val="0"/>
        </a:spcAft>
        <a:buFont typeface="Arial" pitchFamily="34" charset="0"/>
        <a:buChar char="•"/>
        <a:defRPr sz="1600" b="0" kern="1200" baseline="0">
          <a:solidFill>
            <a:schemeClr val="tx1"/>
          </a:solidFill>
          <a:latin typeface="Arial" pitchFamily="34" charset="0"/>
          <a:ea typeface="+mn-ea"/>
          <a:cs typeface="Arial" pitchFamily="34" charset="0"/>
        </a:defRPr>
      </a:lvl5pPr>
      <a:lvl6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6pPr>
      <a:lvl7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7pPr>
      <a:lvl8pPr marL="542925"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8pPr>
      <a:lvl9pPr marL="540000" indent="-180975" algn="l" defTabSz="914400" rtl="0" eaLnBrk="1" latinLnBrk="0" hangingPunct="1">
        <a:spcBef>
          <a:spcPts val="300"/>
        </a:spcBef>
        <a:spcAft>
          <a:spcPts val="0"/>
        </a:spcAft>
        <a:buFont typeface="Arial" pitchFamily="34" charset="0"/>
        <a:buChar char="•"/>
        <a:defRPr sz="16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8.jpeg"/><Relationship Id="rId7" Type="http://schemas.openxmlformats.org/officeDocument/2006/relationships/image" Target="../media/image21.jpeg"/><Relationship Id="rId2" Type="http://schemas.openxmlformats.org/officeDocument/2006/relationships/image" Target="../media/image17.jpeg"/><Relationship Id="rId1" Type="http://schemas.openxmlformats.org/officeDocument/2006/relationships/slideLayout" Target="../slideLayouts/slideLayout3.xml"/><Relationship Id="rId6" Type="http://schemas.openxmlformats.org/officeDocument/2006/relationships/image" Target="../media/image20.jpeg"/><Relationship Id="rId11" Type="http://schemas.openxmlformats.org/officeDocument/2006/relationships/image" Target="../media/image25.png"/><Relationship Id="rId5" Type="http://schemas.openxmlformats.org/officeDocument/2006/relationships/chart" Target="../charts/chart14.xml"/><Relationship Id="rId10" Type="http://schemas.openxmlformats.org/officeDocument/2006/relationships/image" Target="../media/image24.png"/><Relationship Id="rId4" Type="http://schemas.openxmlformats.org/officeDocument/2006/relationships/image" Target="../media/image19.jpeg"/><Relationship Id="rId9" Type="http://schemas.openxmlformats.org/officeDocument/2006/relationships/image" Target="../media/image23.jpeg"/></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notesSlide" Target="../notesSlides/notesSlide6.xml"/><Relationship Id="rId3" Type="http://schemas.openxmlformats.org/officeDocument/2006/relationships/tags" Target="../tags/tag5.xml"/><Relationship Id="rId7" Type="http://schemas.openxmlformats.org/officeDocument/2006/relationships/slideLayout" Target="../slideLayouts/slideLayout18.xml"/><Relationship Id="rId2" Type="http://schemas.openxmlformats.org/officeDocument/2006/relationships/tags" Target="../tags/tag4.xml"/><Relationship Id="rId1" Type="http://schemas.openxmlformats.org/officeDocument/2006/relationships/vmlDrawing" Target="../drawings/vmlDrawing1.v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 Id="rId9"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image" Target="../media/image6.jpeg"/><Relationship Id="rId7" Type="http://schemas.openxmlformats.org/officeDocument/2006/relationships/chart" Target="../charts/chart4.xml"/><Relationship Id="rId2" Type="http://schemas.openxmlformats.org/officeDocument/2006/relationships/chart" Target="../charts/chart1.xml"/><Relationship Id="rId1" Type="http://schemas.openxmlformats.org/officeDocument/2006/relationships/slideLayout" Target="../slideLayouts/slideLayout3.xml"/><Relationship Id="rId6" Type="http://schemas.openxmlformats.org/officeDocument/2006/relationships/chart" Target="../charts/chart3.xml"/><Relationship Id="rId5" Type="http://schemas.openxmlformats.org/officeDocument/2006/relationships/image" Target="../media/image7.png"/><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8.jpeg"/><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chart" Target="../charts/chart7.xml"/><Relationship Id="rId1" Type="http://schemas.openxmlformats.org/officeDocument/2006/relationships/slideLayout" Target="../slideLayouts/slideLayout3.xml"/><Relationship Id="rId6" Type="http://schemas.openxmlformats.org/officeDocument/2006/relationships/image" Target="../media/image14.png"/><Relationship Id="rId5" Type="http://schemas.openxmlformats.org/officeDocument/2006/relationships/image" Target="../media/image13.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850" y="3125787"/>
            <a:ext cx="8496622" cy="2665413"/>
          </a:xfrm>
        </p:spPr>
        <p:txBody>
          <a:bodyPr/>
          <a:lstStyle/>
          <a:p>
            <a:pPr>
              <a:tabLst>
                <a:tab pos="60325" algn="l"/>
              </a:tabLst>
            </a:pPr>
            <a:r>
              <a:rPr lang="en-US" sz="4400" dirty="0" smtClean="0"/>
              <a:t>KVALITA Z NA</a:t>
            </a:r>
            <a:r>
              <a:rPr lang="sk-SK" sz="4400" dirty="0" smtClean="0"/>
              <a:t>š</a:t>
            </a:r>
            <a:r>
              <a:rPr lang="en-US" sz="4400" dirty="0" smtClean="0"/>
              <a:t>ICH REG</a:t>
            </a:r>
            <a:r>
              <a:rPr lang="sk-SK" sz="4400" dirty="0" smtClean="0"/>
              <a:t>IÓNOV</a:t>
            </a:r>
            <a:r>
              <a:rPr lang="en-US" sz="4400" dirty="0" smtClean="0"/>
              <a:t/>
            </a:r>
            <a:br>
              <a:rPr lang="en-US" sz="4400" dirty="0" smtClean="0"/>
            </a:br>
            <a:r>
              <a:rPr lang="sk-SK" sz="2400" dirty="0" smtClean="0"/>
              <a:t>Záverečná správa z prieskumu – apríl 2014</a:t>
            </a:r>
            <a:r>
              <a:rPr lang="en-US" dirty="0" smtClean="0"/>
              <a:t/>
            </a:r>
            <a:br>
              <a:rPr lang="en-US" dirty="0" smtClean="0"/>
            </a:br>
            <a:r>
              <a:rPr lang="en-US" sz="2000" i="1" cap="none" dirty="0" smtClean="0"/>
              <a:t>GfK </a:t>
            </a:r>
            <a:r>
              <a:rPr lang="sk-SK" sz="2000" i="1" cap="none" dirty="0" smtClean="0"/>
              <a:t>Slovakia</a:t>
            </a:r>
            <a:endParaRPr lang="en-US" i="1" dirty="0"/>
          </a:p>
        </p:txBody>
      </p:sp>
      <p:sp>
        <p:nvSpPr>
          <p:cNvPr id="4" name="Zástupný symbol textu 3"/>
          <p:cNvSpPr>
            <a:spLocks noGrp="1"/>
          </p:cNvSpPr>
          <p:nvPr>
            <p:ph type="body" sz="quarter" idx="4294967295"/>
          </p:nvPr>
        </p:nvSpPr>
        <p:spPr>
          <a:xfrm>
            <a:off x="323528" y="6237312"/>
            <a:ext cx="8172772" cy="215876"/>
          </a:xfrm>
        </p:spPr>
        <p:txBody>
          <a:bodyPr/>
          <a:lstStyle/>
          <a:p>
            <a:r>
              <a:rPr lang="sk-SK" sz="1050" i="1" dirty="0" smtClean="0">
                <a:solidFill>
                  <a:schemeClr val="bg1"/>
                </a:solidFill>
              </a:rPr>
              <a:t>Bratislava, apríl 2014</a:t>
            </a:r>
            <a:endParaRPr lang="en-US" sz="1050" i="1" dirty="0">
              <a:solidFill>
                <a:schemeClr val="bg1"/>
              </a:solidFill>
            </a:endParaRPr>
          </a:p>
        </p:txBody>
      </p:sp>
      <p:pic>
        <p:nvPicPr>
          <p:cNvPr id="9218" name="Picture 2" descr="C:\Users\milan.pukancik\AppData\Local\Temp\wz9e47\03008006.jpg"/>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0" y="685800"/>
            <a:ext cx="9144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8" name="Obrázok 7" descr="313_blue_.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19999" y="304800"/>
            <a:ext cx="1240971" cy="1447800"/>
          </a:xfrm>
          <a:prstGeom prst="rect">
            <a:avLst/>
          </a:prstGeom>
        </p:spPr>
      </p:pic>
    </p:spTree>
    <p:extLst>
      <p:ext uri="{BB962C8B-B14F-4D97-AF65-F5344CB8AC3E}">
        <p14:creationId xmlns:p14="http://schemas.microsoft.com/office/powerpoint/2010/main" val="1612415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sk-SK" dirty="0"/>
              <a:t>Potreba vzdelávania spotrebiteľa </a:t>
            </a:r>
            <a:r>
              <a:rPr lang="sk-SK" dirty="0" smtClean="0"/>
              <a:t>takouto kampaňou</a:t>
            </a:r>
            <a:endParaRPr lang="sk-SK" dirty="0"/>
          </a:p>
        </p:txBody>
      </p:sp>
      <p:sp>
        <p:nvSpPr>
          <p:cNvPr id="4" name="Zástupný symbol čísla snímky 3"/>
          <p:cNvSpPr>
            <a:spLocks noGrp="1"/>
          </p:cNvSpPr>
          <p:nvPr>
            <p:ph type="sldNum" sz="quarter" idx="4"/>
          </p:nvPr>
        </p:nvSpPr>
        <p:spPr/>
        <p:txBody>
          <a:bodyPr/>
          <a:lstStyle/>
          <a:p>
            <a:pPr algn="r"/>
            <a:fld id="{1BDBE1E8-50F2-49BA-A952-1CC1DEAA5FBD}" type="slidenum">
              <a:rPr lang="en-US" smtClean="0">
                <a:solidFill>
                  <a:srgbClr val="928580"/>
                </a:solidFill>
              </a:rPr>
              <a:pPr algn="r"/>
              <a:t>10</a:t>
            </a:fld>
            <a:endParaRPr lang="en-US" dirty="0">
              <a:solidFill>
                <a:srgbClr val="928580"/>
              </a:solidFill>
            </a:endParaRPr>
          </a:p>
        </p:txBody>
      </p:sp>
      <p:sp>
        <p:nvSpPr>
          <p:cNvPr id="12" name="Rectangle 26"/>
          <p:cNvSpPr>
            <a:spLocks noChangeArrowheads="1"/>
          </p:cNvSpPr>
          <p:nvPr/>
        </p:nvSpPr>
        <p:spPr bwMode="auto">
          <a:xfrm>
            <a:off x="250824" y="6082647"/>
            <a:ext cx="8588375" cy="402291"/>
          </a:xfrm>
          <a:prstGeom prst="rect">
            <a:avLst/>
          </a:prstGeom>
          <a:noFill/>
          <a:ln>
            <a:noFill/>
          </a:ln>
          <a:extLst/>
        </p:spPr>
        <p:txBody>
          <a:bodyPr wrap="square" lIns="90000" tIns="46800" rIns="90000" bIns="46800" anchor="b">
            <a:spAutoFit/>
          </a:bodyPr>
          <a:lstStyle/>
          <a:p>
            <a:pPr lvl="0" algn="just" eaLnBrk="0" hangingPunct="0">
              <a:defRPr/>
            </a:pPr>
            <a:r>
              <a:rPr lang="sk-SK" sz="1000" b="0" dirty="0" err="1" smtClean="0">
                <a:solidFill>
                  <a:schemeClr val="bg1">
                    <a:lumMod val="50000"/>
                  </a:schemeClr>
                </a:solidFill>
                <a:latin typeface="+mn-lt"/>
              </a:rPr>
              <a:t>Ot</a:t>
            </a:r>
            <a:r>
              <a:rPr lang="sk-SK" sz="1000" b="0" dirty="0" smtClean="0">
                <a:solidFill>
                  <a:schemeClr val="bg1">
                    <a:lumMod val="50000"/>
                  </a:schemeClr>
                </a:solidFill>
                <a:latin typeface="+mn-lt"/>
              </a:rPr>
              <a:t>. </a:t>
            </a:r>
            <a:r>
              <a:rPr lang="sk-SK" sz="1000" dirty="0" smtClean="0">
                <a:solidFill>
                  <a:schemeClr val="bg1">
                    <a:lumMod val="50000"/>
                  </a:schemeClr>
                </a:solidFill>
              </a:rPr>
              <a:t>4: Myslíte si, že je potrebné takýmto spôsobom vzdelávať spotrebiteľa, vysvetľovať mu, prečo je pre neho dôležité nakupovať domáce výrobky, ako tým podporí slovenskú ekonomiku, seba a svoje okolie?</a:t>
            </a:r>
          </a:p>
        </p:txBody>
      </p:sp>
      <p:graphicFrame>
        <p:nvGraphicFramePr>
          <p:cNvPr id="14" name="Graf 13"/>
          <p:cNvGraphicFramePr/>
          <p:nvPr>
            <p:extLst>
              <p:ext uri="{D42A27DB-BD31-4B8C-83A1-F6EECF244321}">
                <p14:modId xmlns:p14="http://schemas.microsoft.com/office/powerpoint/2010/main" val="828690203"/>
              </p:ext>
            </p:extLst>
          </p:nvPr>
        </p:nvGraphicFramePr>
        <p:xfrm>
          <a:off x="2362200" y="1600199"/>
          <a:ext cx="4265458" cy="4482447"/>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angle 26"/>
          <p:cNvSpPr>
            <a:spLocks noChangeArrowheads="1"/>
          </p:cNvSpPr>
          <p:nvPr/>
        </p:nvSpPr>
        <p:spPr bwMode="auto">
          <a:xfrm>
            <a:off x="247650" y="6380998"/>
            <a:ext cx="7448550" cy="248402"/>
          </a:xfrm>
          <a:prstGeom prst="rect">
            <a:avLst/>
          </a:prstGeom>
          <a:noFill/>
          <a:ln w="9525">
            <a:noFill/>
            <a:miter lim="800000"/>
            <a:headEnd/>
            <a:tailEnd/>
          </a:ln>
        </p:spPr>
        <p:txBody>
          <a:bodyPr wrap="square" lIns="90000" tIns="46800" rIns="90000" bIns="46800" anchor="b">
            <a:spAutoFit/>
          </a:bodyPr>
          <a:lstStyle/>
          <a:p>
            <a:pPr eaLnBrk="0" hangingPunct="0"/>
            <a:r>
              <a:rPr lang="sk-SK" sz="1000" b="0" dirty="0">
                <a:solidFill>
                  <a:schemeClr val="bg2"/>
                </a:solidFill>
                <a:latin typeface="+mn-lt"/>
              </a:rPr>
              <a:t>Báza: </a:t>
            </a:r>
            <a:r>
              <a:rPr lang="sk-SK" sz="1000" b="0" dirty="0" err="1" smtClean="0">
                <a:solidFill>
                  <a:schemeClr val="bg2"/>
                </a:solidFill>
                <a:latin typeface="+mn-lt"/>
              </a:rPr>
              <a:t>Postest</a:t>
            </a:r>
            <a:r>
              <a:rPr lang="sk-SK" sz="1000" b="0" dirty="0" smtClean="0">
                <a:solidFill>
                  <a:schemeClr val="bg2"/>
                </a:solidFill>
                <a:latin typeface="+mn-lt"/>
              </a:rPr>
              <a:t> 2014 (N=519), 2013 (N=529) / respondenti, ktorí uviedli nejaký iný spôsob (38)</a:t>
            </a:r>
            <a:endParaRPr lang="en-GB" sz="1000" b="0" dirty="0">
              <a:solidFill>
                <a:schemeClr val="bg2"/>
              </a:solidFill>
              <a:latin typeface="+mn-lt"/>
            </a:endParaRPr>
          </a:p>
        </p:txBody>
      </p:sp>
    </p:spTree>
    <p:extLst>
      <p:ext uri="{BB962C8B-B14F-4D97-AF65-F5344CB8AC3E}">
        <p14:creationId xmlns:p14="http://schemas.microsoft.com/office/powerpoint/2010/main" val="3825395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6"/>
          <p:cNvSpPr>
            <a:spLocks noChangeArrowheads="1"/>
          </p:cNvSpPr>
          <p:nvPr/>
        </p:nvSpPr>
        <p:spPr bwMode="auto">
          <a:xfrm>
            <a:off x="250824" y="6096000"/>
            <a:ext cx="8588375" cy="248402"/>
          </a:xfrm>
          <a:prstGeom prst="rect">
            <a:avLst/>
          </a:prstGeom>
          <a:noFill/>
          <a:ln>
            <a:noFill/>
          </a:ln>
          <a:extLst/>
        </p:spPr>
        <p:txBody>
          <a:bodyPr wrap="square" lIns="90000" tIns="46800" rIns="90000" bIns="46800" anchor="b">
            <a:spAutoFit/>
          </a:bodyPr>
          <a:lstStyle/>
          <a:p>
            <a:pPr lvl="0" eaLnBrk="0" hangingPunct="0">
              <a:defRPr/>
            </a:pPr>
            <a:r>
              <a:rPr lang="sk-SK" sz="1000" b="0" dirty="0" err="1" smtClean="0">
                <a:solidFill>
                  <a:schemeClr val="bg1">
                    <a:lumMod val="50000"/>
                  </a:schemeClr>
                </a:solidFill>
                <a:latin typeface="+mn-lt"/>
              </a:rPr>
              <a:t>Ot</a:t>
            </a:r>
            <a:r>
              <a:rPr lang="sk-SK" sz="1000" b="0" dirty="0" smtClean="0">
                <a:solidFill>
                  <a:schemeClr val="bg1">
                    <a:lumMod val="50000"/>
                  </a:schemeClr>
                </a:solidFill>
                <a:latin typeface="+mn-lt"/>
              </a:rPr>
              <a:t>. 7</a:t>
            </a:r>
            <a:r>
              <a:rPr lang="sk-SK" sz="1000" dirty="0">
                <a:solidFill>
                  <a:schemeClr val="bg1">
                    <a:lumMod val="50000"/>
                  </a:schemeClr>
                </a:solidFill>
              </a:rPr>
              <a:t>: </a:t>
            </a:r>
            <a:r>
              <a:rPr lang="sk-SK" sz="1000" dirty="0" smtClean="0">
                <a:solidFill>
                  <a:schemeClr val="bg1">
                    <a:lumMod val="50000"/>
                  </a:schemeClr>
                </a:solidFill>
              </a:rPr>
              <a:t>Do </a:t>
            </a:r>
            <a:r>
              <a:rPr lang="sk-SK" sz="1000" dirty="0">
                <a:solidFill>
                  <a:schemeClr val="bg1">
                    <a:lumMod val="50000"/>
                  </a:schemeClr>
                </a:solidFill>
              </a:rPr>
              <a:t>akej miery súhlasíte s nasledovnými výrokmi týkajúcimi sa obchodných reťazcov, ktoré sú zapojené do kampane Kvalita z našich regiónov? </a:t>
            </a:r>
            <a:endParaRPr lang="en-GB" sz="1000" b="0" dirty="0">
              <a:solidFill>
                <a:schemeClr val="bg1">
                  <a:lumMod val="50000"/>
                </a:schemeClr>
              </a:solidFill>
              <a:latin typeface="+mn-lt"/>
            </a:endParaRPr>
          </a:p>
        </p:txBody>
      </p:sp>
      <p:sp>
        <p:nvSpPr>
          <p:cNvPr id="3" name="Nadpis 2"/>
          <p:cNvSpPr>
            <a:spLocks noGrp="1"/>
          </p:cNvSpPr>
          <p:nvPr>
            <p:ph type="title"/>
          </p:nvPr>
        </p:nvSpPr>
        <p:spPr/>
        <p:txBody>
          <a:bodyPr/>
          <a:lstStyle/>
          <a:p>
            <a:r>
              <a:rPr lang="sk-SK" dirty="0" smtClean="0"/>
              <a:t>Vnímanie obchodných reťazcov zapojených </a:t>
            </a:r>
            <a:br>
              <a:rPr lang="sk-SK" dirty="0" smtClean="0"/>
            </a:br>
            <a:r>
              <a:rPr lang="sk-SK" dirty="0" smtClean="0"/>
              <a:t>do kampane Kvalita z našich regiónov</a:t>
            </a:r>
            <a:endParaRPr lang="sk-SK" dirty="0"/>
          </a:p>
        </p:txBody>
      </p:sp>
      <p:sp>
        <p:nvSpPr>
          <p:cNvPr id="4" name="Zástupný symbol čísla snímky 3"/>
          <p:cNvSpPr>
            <a:spLocks noGrp="1"/>
          </p:cNvSpPr>
          <p:nvPr>
            <p:ph type="sldNum" sz="quarter" idx="4"/>
          </p:nvPr>
        </p:nvSpPr>
        <p:spPr/>
        <p:txBody>
          <a:bodyPr/>
          <a:lstStyle/>
          <a:p>
            <a:pPr algn="r"/>
            <a:fld id="{1BDBE1E8-50F2-49BA-A952-1CC1DEAA5FBD}" type="slidenum">
              <a:rPr lang="en-US" smtClean="0">
                <a:solidFill>
                  <a:srgbClr val="928580"/>
                </a:solidFill>
              </a:rPr>
              <a:pPr algn="r"/>
              <a:t>11</a:t>
            </a:fld>
            <a:endParaRPr lang="en-US" dirty="0">
              <a:solidFill>
                <a:srgbClr val="928580"/>
              </a:solidFill>
            </a:endParaRPr>
          </a:p>
        </p:txBody>
      </p:sp>
      <p:sp>
        <p:nvSpPr>
          <p:cNvPr id="5" name="Rectangle 26"/>
          <p:cNvSpPr>
            <a:spLocks noChangeArrowheads="1"/>
          </p:cNvSpPr>
          <p:nvPr/>
        </p:nvSpPr>
        <p:spPr bwMode="auto">
          <a:xfrm>
            <a:off x="247650" y="6324600"/>
            <a:ext cx="4770438" cy="247650"/>
          </a:xfrm>
          <a:prstGeom prst="rect">
            <a:avLst/>
          </a:prstGeom>
          <a:noFill/>
          <a:ln w="9525">
            <a:noFill/>
            <a:miter lim="800000"/>
            <a:headEnd/>
            <a:tailEnd/>
          </a:ln>
        </p:spPr>
        <p:txBody>
          <a:bodyPr lIns="90000" tIns="46800" rIns="90000" bIns="46800" anchor="b">
            <a:spAutoFit/>
          </a:bodyPr>
          <a:lstStyle/>
          <a:p>
            <a:pPr eaLnBrk="0" hangingPunct="0"/>
            <a:r>
              <a:rPr lang="sk-SK" sz="1000" b="0" dirty="0">
                <a:solidFill>
                  <a:schemeClr val="bg2"/>
                </a:solidFill>
                <a:latin typeface="+mn-lt"/>
              </a:rPr>
              <a:t>Báza: Celá vzorka</a:t>
            </a:r>
            <a:r>
              <a:rPr lang="en-GB" sz="1000" b="0" dirty="0">
                <a:solidFill>
                  <a:schemeClr val="bg2"/>
                </a:solidFill>
                <a:latin typeface="+mn-lt"/>
              </a:rPr>
              <a:t> </a:t>
            </a:r>
            <a:r>
              <a:rPr lang="sk-SK" sz="1000" b="0" dirty="0" smtClean="0">
                <a:solidFill>
                  <a:schemeClr val="bg2"/>
                </a:solidFill>
                <a:latin typeface="+mn-lt"/>
              </a:rPr>
              <a:t>(N = 519</a:t>
            </a:r>
            <a:r>
              <a:rPr lang="en-GB" sz="1000" b="0" dirty="0" smtClean="0">
                <a:solidFill>
                  <a:schemeClr val="bg2"/>
                </a:solidFill>
                <a:latin typeface="+mn-lt"/>
              </a:rPr>
              <a:t>)</a:t>
            </a:r>
            <a:r>
              <a:rPr lang="sk-SK" sz="1000" b="0" dirty="0" smtClean="0">
                <a:solidFill>
                  <a:schemeClr val="bg2"/>
                </a:solidFill>
                <a:latin typeface="+mn-lt"/>
              </a:rPr>
              <a:t> </a:t>
            </a:r>
            <a:endParaRPr lang="en-GB" sz="1000" b="0" dirty="0">
              <a:solidFill>
                <a:schemeClr val="bg2"/>
              </a:solidFill>
              <a:latin typeface="+mn-lt"/>
            </a:endParaRPr>
          </a:p>
        </p:txBody>
      </p:sp>
      <p:graphicFrame>
        <p:nvGraphicFramePr>
          <p:cNvPr id="7" name="Group 37"/>
          <p:cNvGraphicFramePr>
            <a:graphicFrameLocks noGrp="1"/>
          </p:cNvGraphicFramePr>
          <p:nvPr>
            <p:extLst>
              <p:ext uri="{D42A27DB-BD31-4B8C-83A1-F6EECF244321}">
                <p14:modId xmlns:p14="http://schemas.microsoft.com/office/powerpoint/2010/main" val="1638964138"/>
              </p:ext>
            </p:extLst>
          </p:nvPr>
        </p:nvGraphicFramePr>
        <p:xfrm>
          <a:off x="2655906" y="5105400"/>
          <a:ext cx="5978524" cy="293688"/>
        </p:xfrm>
        <a:graphic>
          <a:graphicData uri="http://schemas.openxmlformats.org/drawingml/2006/table">
            <a:tbl>
              <a:tblPr/>
              <a:tblGrid>
                <a:gridCol w="1517350"/>
                <a:gridCol w="1487058"/>
                <a:gridCol w="1487058"/>
                <a:gridCol w="1487058"/>
              </a:tblGrid>
              <a:tr h="293688">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sk-SK" sz="1000" b="1" i="0" u="none" strike="noStrike" cap="none" normalizeH="0" baseline="0" dirty="0" smtClean="0">
                          <a:ln>
                            <a:noFill/>
                          </a:ln>
                          <a:solidFill>
                            <a:schemeClr val="bg1"/>
                          </a:solidFill>
                          <a:effectLst/>
                          <a:latin typeface="+mj-lt"/>
                        </a:rPr>
                        <a:t>Určite nie</a:t>
                      </a:r>
                      <a:endParaRPr kumimoji="0" lang="sk-SK" sz="1600" b="1" i="0" u="none" strike="noStrike" cap="none" normalizeH="0" baseline="0" dirty="0" smtClean="0">
                        <a:ln>
                          <a:noFill/>
                        </a:ln>
                        <a:solidFill>
                          <a:schemeClr val="bg1"/>
                        </a:solidFill>
                        <a:effectLst/>
                        <a:latin typeface="+mj-lt"/>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sk-SK" sz="1000" b="1" i="0" u="none" strike="noStrike" cap="none" normalizeH="0" baseline="0" dirty="0" smtClean="0">
                          <a:ln>
                            <a:noFill/>
                          </a:ln>
                          <a:solidFill>
                            <a:schemeClr val="bg1"/>
                          </a:solidFill>
                          <a:effectLst/>
                          <a:latin typeface="+mj-lt"/>
                        </a:rPr>
                        <a:t>Skôr nie</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sk-SK" sz="1000" b="1" i="0" u="none" strike="noStrike" cap="none" normalizeH="0" baseline="0" dirty="0" smtClean="0">
                          <a:ln>
                            <a:noFill/>
                          </a:ln>
                          <a:solidFill>
                            <a:schemeClr val="bg1"/>
                          </a:solidFill>
                          <a:effectLst/>
                          <a:latin typeface="+mj-lt"/>
                        </a:rPr>
                        <a:t>Skôr áno</a:t>
                      </a:r>
                      <a:endParaRPr kumimoji="0" lang="sk-SK" sz="1600" b="1" i="0" u="none" strike="noStrike" cap="none" normalizeH="0" baseline="0" dirty="0" smtClean="0">
                        <a:ln>
                          <a:noFill/>
                        </a:ln>
                        <a:solidFill>
                          <a:schemeClr val="bg1"/>
                        </a:solidFill>
                        <a:effectLst/>
                        <a:latin typeface="+mj-lt"/>
                      </a:endParaRP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sk-SK" sz="1000" b="1" i="0" u="none" strike="noStrike" cap="none" normalizeH="0" baseline="0" dirty="0" smtClean="0">
                          <a:ln>
                            <a:noFill/>
                          </a:ln>
                          <a:solidFill>
                            <a:schemeClr val="bg1"/>
                          </a:solidFill>
                          <a:effectLst/>
                          <a:latin typeface="+mj-lt"/>
                        </a:rPr>
                        <a:t>Určite áno</a:t>
                      </a:r>
                    </a:p>
                  </a:txBody>
                  <a:tcPr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3"/>
                    </a:solidFill>
                  </a:tcPr>
                </a:tc>
              </a:tr>
            </a:tbl>
          </a:graphicData>
        </a:graphic>
      </p:graphicFrame>
      <p:graphicFrame>
        <p:nvGraphicFramePr>
          <p:cNvPr id="11" name="Object 99"/>
          <p:cNvGraphicFramePr>
            <a:graphicFrameLocks noChangeAspect="1"/>
          </p:cNvGraphicFramePr>
          <p:nvPr>
            <p:extLst>
              <p:ext uri="{D42A27DB-BD31-4B8C-83A1-F6EECF244321}">
                <p14:modId xmlns:p14="http://schemas.microsoft.com/office/powerpoint/2010/main" val="1102763569"/>
              </p:ext>
            </p:extLst>
          </p:nvPr>
        </p:nvGraphicFramePr>
        <p:xfrm>
          <a:off x="306388" y="1960827"/>
          <a:ext cx="7643812" cy="2786073"/>
        </p:xfrm>
        <a:graphic>
          <a:graphicData uri="http://schemas.openxmlformats.org/drawingml/2006/chart">
            <c:chart xmlns:c="http://schemas.openxmlformats.org/drawingml/2006/chart" xmlns:r="http://schemas.openxmlformats.org/officeDocument/2006/relationships" r:id="rId2"/>
          </a:graphicData>
        </a:graphic>
      </p:graphicFrame>
      <p:sp>
        <p:nvSpPr>
          <p:cNvPr id="10" name="BlokTextu 9"/>
          <p:cNvSpPr txBox="1"/>
          <p:nvPr/>
        </p:nvSpPr>
        <p:spPr>
          <a:xfrm>
            <a:off x="8260317" y="1905000"/>
            <a:ext cx="578883" cy="251460"/>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Index </a:t>
            </a:r>
          </a:p>
        </p:txBody>
      </p:sp>
      <p:graphicFrame>
        <p:nvGraphicFramePr>
          <p:cNvPr id="2" name="Tabuľka 1"/>
          <p:cNvGraphicFramePr>
            <a:graphicFrameLocks noGrp="1"/>
          </p:cNvGraphicFramePr>
          <p:nvPr>
            <p:extLst>
              <p:ext uri="{D42A27DB-BD31-4B8C-83A1-F6EECF244321}">
                <p14:modId xmlns:p14="http://schemas.microsoft.com/office/powerpoint/2010/main" val="1446794748"/>
              </p:ext>
            </p:extLst>
          </p:nvPr>
        </p:nvGraphicFramePr>
        <p:xfrm>
          <a:off x="8260316" y="2156448"/>
          <a:ext cx="578883" cy="2666652"/>
        </p:xfrm>
        <a:graphic>
          <a:graphicData uri="http://schemas.openxmlformats.org/drawingml/2006/table">
            <a:tbl>
              <a:tblPr>
                <a:tableStyleId>{5C22544A-7EE6-4342-B048-85BDC9FD1C3A}</a:tableStyleId>
              </a:tblPr>
              <a:tblGrid>
                <a:gridCol w="578883"/>
              </a:tblGrid>
              <a:tr h="666663">
                <a:tc>
                  <a:txBody>
                    <a:bodyPr/>
                    <a:lstStyle/>
                    <a:p>
                      <a:pPr algn="ctr" fontAlgn="ctr"/>
                      <a:r>
                        <a:rPr lang="sk-SK" sz="1000" b="0" i="0" u="none" strike="noStrike" dirty="0" smtClean="0">
                          <a:effectLst/>
                          <a:latin typeface="Arial CE"/>
                        </a:rPr>
                        <a:t>80,1</a:t>
                      </a:r>
                      <a:endParaRPr lang="sk-SK" sz="1000" b="0" i="0" u="none" strike="noStrike" dirty="0">
                        <a:effectLst/>
                        <a:latin typeface="Arial CE"/>
                      </a:endParaRPr>
                    </a:p>
                  </a:txBody>
                  <a:tcPr marL="9525" marR="9525" marT="9525" marB="0" anchor="ctr"/>
                </a:tc>
              </a:tr>
              <a:tr h="666663">
                <a:tc>
                  <a:txBody>
                    <a:bodyPr/>
                    <a:lstStyle/>
                    <a:p>
                      <a:pPr algn="ctr" fontAlgn="ctr"/>
                      <a:r>
                        <a:rPr lang="sk-SK" sz="1000" b="0" i="0" u="none" strike="noStrike" dirty="0" smtClean="0">
                          <a:effectLst/>
                          <a:latin typeface="Arial CE"/>
                        </a:rPr>
                        <a:t>72,8</a:t>
                      </a:r>
                      <a:endParaRPr lang="sk-SK" sz="1000" b="0" i="0" u="none" strike="noStrike" dirty="0">
                        <a:effectLst/>
                        <a:latin typeface="Arial CE"/>
                      </a:endParaRPr>
                    </a:p>
                  </a:txBody>
                  <a:tcPr marL="9525" marR="9525" marT="9525" marB="0" anchor="ctr"/>
                </a:tc>
              </a:tr>
              <a:tr h="666663">
                <a:tc>
                  <a:txBody>
                    <a:bodyPr/>
                    <a:lstStyle/>
                    <a:p>
                      <a:pPr algn="ctr" fontAlgn="ctr"/>
                      <a:r>
                        <a:rPr lang="sk-SK" sz="1000" b="0" i="0" u="none" strike="noStrike" dirty="0" smtClean="0">
                          <a:effectLst/>
                          <a:latin typeface="Arial CE"/>
                        </a:rPr>
                        <a:t>67,7</a:t>
                      </a:r>
                      <a:endParaRPr lang="sk-SK" sz="1000" b="0" i="0" u="none" strike="noStrike" dirty="0">
                        <a:effectLst/>
                        <a:latin typeface="Arial CE"/>
                      </a:endParaRPr>
                    </a:p>
                  </a:txBody>
                  <a:tcPr marL="9525" marR="9525" marT="9525" marB="0" anchor="ctr"/>
                </a:tc>
              </a:tr>
              <a:tr h="666663">
                <a:tc>
                  <a:txBody>
                    <a:bodyPr/>
                    <a:lstStyle/>
                    <a:p>
                      <a:pPr algn="ctr" fontAlgn="ctr"/>
                      <a:r>
                        <a:rPr lang="sk-SK" sz="1000" b="0" i="0" u="none" strike="noStrike" dirty="0" smtClean="0">
                          <a:effectLst/>
                          <a:latin typeface="Arial CE"/>
                        </a:rPr>
                        <a:t>75,0</a:t>
                      </a:r>
                      <a:endParaRPr lang="sk-SK" sz="1000" b="0" i="0" u="none" strike="noStrike" dirty="0">
                        <a:effectLst/>
                        <a:latin typeface="Arial CE"/>
                      </a:endParaRPr>
                    </a:p>
                  </a:txBody>
                  <a:tcPr marL="9525" marR="9525" marT="9525" marB="0" anchor="ctr"/>
                </a:tc>
              </a:tr>
            </a:tbl>
          </a:graphicData>
        </a:graphic>
      </p:graphicFrame>
    </p:spTree>
    <p:extLst>
      <p:ext uri="{BB962C8B-B14F-4D97-AF65-F5344CB8AC3E}">
        <p14:creationId xmlns:p14="http://schemas.microsoft.com/office/powerpoint/2010/main" val="3898588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sk-SK" dirty="0" smtClean="0"/>
              <a:t>Objednávanie slovenských výrobkov v reštauračných zariadeniach</a:t>
            </a:r>
            <a:endParaRPr lang="sk-SK" dirty="0"/>
          </a:p>
        </p:txBody>
      </p:sp>
      <p:sp>
        <p:nvSpPr>
          <p:cNvPr id="4" name="Zástupný symbol čísla snímky 3"/>
          <p:cNvSpPr>
            <a:spLocks noGrp="1"/>
          </p:cNvSpPr>
          <p:nvPr>
            <p:ph type="sldNum" sz="quarter" idx="4"/>
          </p:nvPr>
        </p:nvSpPr>
        <p:spPr/>
        <p:txBody>
          <a:bodyPr/>
          <a:lstStyle/>
          <a:p>
            <a:pPr algn="r"/>
            <a:fld id="{1BDBE1E8-50F2-49BA-A952-1CC1DEAA5FBD}" type="slidenum">
              <a:rPr lang="en-US" smtClean="0">
                <a:solidFill>
                  <a:srgbClr val="928580"/>
                </a:solidFill>
              </a:rPr>
              <a:pPr algn="r"/>
              <a:t>12</a:t>
            </a:fld>
            <a:endParaRPr lang="en-US" dirty="0">
              <a:solidFill>
                <a:srgbClr val="928580"/>
              </a:solidFill>
            </a:endParaRPr>
          </a:p>
        </p:txBody>
      </p:sp>
      <p:sp>
        <p:nvSpPr>
          <p:cNvPr id="13" name="Rectangle 26"/>
          <p:cNvSpPr>
            <a:spLocks noChangeArrowheads="1"/>
          </p:cNvSpPr>
          <p:nvPr/>
        </p:nvSpPr>
        <p:spPr bwMode="auto">
          <a:xfrm>
            <a:off x="250825" y="5928759"/>
            <a:ext cx="3940175" cy="556179"/>
          </a:xfrm>
          <a:prstGeom prst="rect">
            <a:avLst/>
          </a:prstGeom>
          <a:noFill/>
          <a:ln>
            <a:noFill/>
          </a:ln>
          <a:extLst/>
        </p:spPr>
        <p:txBody>
          <a:bodyPr wrap="square" lIns="90000" tIns="46800" rIns="90000" bIns="46800" anchor="b">
            <a:spAutoFit/>
          </a:bodyPr>
          <a:lstStyle/>
          <a:p>
            <a:pPr algn="just" eaLnBrk="0" hangingPunct="0">
              <a:defRPr/>
            </a:pPr>
            <a:r>
              <a:rPr lang="sk-SK" sz="1000" b="0" dirty="0" err="1" smtClean="0">
                <a:solidFill>
                  <a:schemeClr val="bg1">
                    <a:lumMod val="50000"/>
                  </a:schemeClr>
                </a:solidFill>
                <a:latin typeface="+mn-lt"/>
              </a:rPr>
              <a:t>Ot</a:t>
            </a:r>
            <a:r>
              <a:rPr lang="sk-SK" sz="1000" b="0" dirty="0" smtClean="0">
                <a:solidFill>
                  <a:schemeClr val="bg1">
                    <a:lumMod val="50000"/>
                  </a:schemeClr>
                </a:solidFill>
                <a:latin typeface="+mn-lt"/>
              </a:rPr>
              <a:t>. </a:t>
            </a:r>
            <a:r>
              <a:rPr lang="sk-SK" sz="1000" dirty="0">
                <a:solidFill>
                  <a:schemeClr val="bg1">
                    <a:lumMod val="50000"/>
                  </a:schemeClr>
                </a:solidFill>
              </a:rPr>
              <a:t>8</a:t>
            </a:r>
            <a:r>
              <a:rPr lang="sk-SK" sz="1000" dirty="0" smtClean="0">
                <a:solidFill>
                  <a:schemeClr val="bg1">
                    <a:lumMod val="50000"/>
                  </a:schemeClr>
                </a:solidFill>
              </a:rPr>
              <a:t>: Keď </a:t>
            </a:r>
            <a:r>
              <a:rPr lang="sk-SK" sz="1000" dirty="0">
                <a:solidFill>
                  <a:schemeClr val="bg1">
                    <a:lumMod val="50000"/>
                  </a:schemeClr>
                </a:solidFill>
              </a:rPr>
              <a:t>navštevujete reštaurácie, stravovacie zariadenia, bary, kaviarne a pod., ako často si na konzumáciu aktívne objednávate slovenské výrobky (potraviny, nápoje)?</a:t>
            </a:r>
            <a:endParaRPr lang="en-GB" sz="1000" b="0" dirty="0">
              <a:solidFill>
                <a:schemeClr val="bg1">
                  <a:lumMod val="50000"/>
                </a:schemeClr>
              </a:solidFill>
              <a:latin typeface="+mn-lt"/>
            </a:endParaRPr>
          </a:p>
        </p:txBody>
      </p:sp>
      <p:graphicFrame>
        <p:nvGraphicFramePr>
          <p:cNvPr id="15" name="Graf 14"/>
          <p:cNvGraphicFramePr/>
          <p:nvPr>
            <p:extLst>
              <p:ext uri="{D42A27DB-BD31-4B8C-83A1-F6EECF244321}">
                <p14:modId xmlns:p14="http://schemas.microsoft.com/office/powerpoint/2010/main" val="1354782882"/>
              </p:ext>
            </p:extLst>
          </p:nvPr>
        </p:nvGraphicFramePr>
        <p:xfrm>
          <a:off x="247650" y="1278543"/>
          <a:ext cx="3460444" cy="458885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Object 102"/>
          <p:cNvGraphicFramePr>
            <a:graphicFrameLocks noChangeAspect="1"/>
          </p:cNvGraphicFramePr>
          <p:nvPr>
            <p:extLst>
              <p:ext uri="{D42A27DB-BD31-4B8C-83A1-F6EECF244321}">
                <p14:modId xmlns:p14="http://schemas.microsoft.com/office/powerpoint/2010/main" val="850985135"/>
              </p:ext>
            </p:extLst>
          </p:nvPr>
        </p:nvGraphicFramePr>
        <p:xfrm>
          <a:off x="4032250" y="1330325"/>
          <a:ext cx="5035550" cy="4994275"/>
        </p:xfrm>
        <a:graphic>
          <a:graphicData uri="http://schemas.openxmlformats.org/drawingml/2006/chart">
            <c:chart xmlns:c="http://schemas.openxmlformats.org/drawingml/2006/chart" xmlns:r="http://schemas.openxmlformats.org/officeDocument/2006/relationships" r:id="rId3"/>
          </a:graphicData>
        </a:graphic>
      </p:graphicFrame>
      <p:sp>
        <p:nvSpPr>
          <p:cNvPr id="17" name="BlokTextu 16"/>
          <p:cNvSpPr txBox="1"/>
          <p:nvPr/>
        </p:nvSpPr>
        <p:spPr>
          <a:xfrm>
            <a:off x="4067713" y="13462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Vek </a:t>
            </a:r>
          </a:p>
        </p:txBody>
      </p:sp>
      <p:sp>
        <p:nvSpPr>
          <p:cNvPr id="18" name="BlokTextu 17"/>
          <p:cNvSpPr txBox="1"/>
          <p:nvPr/>
        </p:nvSpPr>
        <p:spPr>
          <a:xfrm>
            <a:off x="4067712" y="24384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Pohlavie</a:t>
            </a:r>
          </a:p>
        </p:txBody>
      </p:sp>
      <p:sp>
        <p:nvSpPr>
          <p:cNvPr id="19" name="BlokTextu 18"/>
          <p:cNvSpPr txBox="1"/>
          <p:nvPr/>
        </p:nvSpPr>
        <p:spPr>
          <a:xfrm>
            <a:off x="4067713" y="3011475"/>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Príjem domácnosti</a:t>
            </a:r>
          </a:p>
        </p:txBody>
      </p:sp>
      <p:sp>
        <p:nvSpPr>
          <p:cNvPr id="20" name="BlokTextu 19"/>
          <p:cNvSpPr txBox="1"/>
          <p:nvPr/>
        </p:nvSpPr>
        <p:spPr>
          <a:xfrm>
            <a:off x="4067713" y="4459275"/>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Kraj</a:t>
            </a:r>
          </a:p>
        </p:txBody>
      </p:sp>
      <p:sp>
        <p:nvSpPr>
          <p:cNvPr id="22" name="Rectangle 26"/>
          <p:cNvSpPr>
            <a:spLocks noChangeArrowheads="1"/>
          </p:cNvSpPr>
          <p:nvPr/>
        </p:nvSpPr>
        <p:spPr bwMode="auto">
          <a:xfrm>
            <a:off x="247650" y="6381750"/>
            <a:ext cx="4770438" cy="247650"/>
          </a:xfrm>
          <a:prstGeom prst="rect">
            <a:avLst/>
          </a:prstGeom>
          <a:noFill/>
          <a:ln w="9525">
            <a:noFill/>
            <a:miter lim="800000"/>
            <a:headEnd/>
            <a:tailEnd/>
          </a:ln>
        </p:spPr>
        <p:txBody>
          <a:bodyPr lIns="90000" tIns="46800" rIns="90000" bIns="46800" anchor="b">
            <a:spAutoFit/>
          </a:bodyPr>
          <a:lstStyle/>
          <a:p>
            <a:pPr eaLnBrk="0" hangingPunct="0"/>
            <a:r>
              <a:rPr lang="sk-SK" sz="1000" b="0" dirty="0">
                <a:solidFill>
                  <a:schemeClr val="bg2"/>
                </a:solidFill>
                <a:latin typeface="+mn-lt"/>
              </a:rPr>
              <a:t>Báza</a:t>
            </a:r>
            <a:r>
              <a:rPr lang="sk-SK" sz="1000" b="0" dirty="0" smtClean="0">
                <a:solidFill>
                  <a:schemeClr val="bg2"/>
                </a:solidFill>
                <a:latin typeface="+mn-lt"/>
              </a:rPr>
              <a:t>: 2014 (N=519)</a:t>
            </a:r>
            <a:endParaRPr lang="en-GB" sz="1000" b="0" dirty="0">
              <a:solidFill>
                <a:schemeClr val="bg2"/>
              </a:solidFill>
              <a:latin typeface="+mn-lt"/>
            </a:endParaRPr>
          </a:p>
        </p:txBody>
      </p:sp>
    </p:spTree>
    <p:extLst>
      <p:ext uri="{BB962C8B-B14F-4D97-AF65-F5344CB8AC3E}">
        <p14:creationId xmlns:p14="http://schemas.microsoft.com/office/powerpoint/2010/main" val="1566493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23850" y="260648"/>
            <a:ext cx="6852297" cy="647402"/>
          </a:xfrm>
        </p:spPr>
        <p:txBody>
          <a:bodyPr/>
          <a:lstStyle/>
          <a:p>
            <a:r>
              <a:rPr lang="sk-SK" dirty="0" smtClean="0"/>
              <a:t>Motivácia k návšteve reštauračných zariadení označenými informáciou, že ponúkajú slovenské výrobky</a:t>
            </a:r>
            <a:endParaRPr lang="sk-SK" dirty="0"/>
          </a:p>
        </p:txBody>
      </p:sp>
      <p:sp>
        <p:nvSpPr>
          <p:cNvPr id="4" name="Zástupný symbol čísla snímky 3"/>
          <p:cNvSpPr>
            <a:spLocks noGrp="1"/>
          </p:cNvSpPr>
          <p:nvPr>
            <p:ph type="sldNum" sz="quarter" idx="4"/>
          </p:nvPr>
        </p:nvSpPr>
        <p:spPr/>
        <p:txBody>
          <a:bodyPr/>
          <a:lstStyle/>
          <a:p>
            <a:pPr algn="r"/>
            <a:fld id="{1BDBE1E8-50F2-49BA-A952-1CC1DEAA5FBD}" type="slidenum">
              <a:rPr lang="en-US" smtClean="0">
                <a:solidFill>
                  <a:srgbClr val="928580"/>
                </a:solidFill>
              </a:rPr>
              <a:pPr algn="r"/>
              <a:t>13</a:t>
            </a:fld>
            <a:endParaRPr lang="en-US" dirty="0">
              <a:solidFill>
                <a:srgbClr val="928580"/>
              </a:solidFill>
            </a:endParaRPr>
          </a:p>
        </p:txBody>
      </p:sp>
      <p:sp>
        <p:nvSpPr>
          <p:cNvPr id="13" name="Rectangle 26"/>
          <p:cNvSpPr>
            <a:spLocks noChangeArrowheads="1"/>
          </p:cNvSpPr>
          <p:nvPr/>
        </p:nvSpPr>
        <p:spPr bwMode="auto">
          <a:xfrm>
            <a:off x="250825" y="5928759"/>
            <a:ext cx="3940175" cy="556179"/>
          </a:xfrm>
          <a:prstGeom prst="rect">
            <a:avLst/>
          </a:prstGeom>
          <a:noFill/>
          <a:ln>
            <a:noFill/>
          </a:ln>
          <a:extLst/>
        </p:spPr>
        <p:txBody>
          <a:bodyPr wrap="square" lIns="90000" tIns="46800" rIns="90000" bIns="46800" anchor="b">
            <a:spAutoFit/>
          </a:bodyPr>
          <a:lstStyle/>
          <a:p>
            <a:pPr algn="just" eaLnBrk="0" hangingPunct="0">
              <a:defRPr/>
            </a:pPr>
            <a:r>
              <a:rPr lang="sk-SK" sz="1000" b="0" dirty="0" err="1" smtClean="0">
                <a:solidFill>
                  <a:schemeClr val="bg1">
                    <a:lumMod val="50000"/>
                  </a:schemeClr>
                </a:solidFill>
                <a:latin typeface="+mn-lt"/>
              </a:rPr>
              <a:t>Ot</a:t>
            </a:r>
            <a:r>
              <a:rPr lang="sk-SK" sz="1000" b="0" dirty="0" smtClean="0">
                <a:solidFill>
                  <a:schemeClr val="bg1">
                    <a:lumMod val="50000"/>
                  </a:schemeClr>
                </a:solidFill>
                <a:latin typeface="+mn-lt"/>
              </a:rPr>
              <a:t>. </a:t>
            </a:r>
            <a:r>
              <a:rPr lang="sk-SK" sz="1000" dirty="0" smtClean="0">
                <a:solidFill>
                  <a:schemeClr val="bg1">
                    <a:lumMod val="50000"/>
                  </a:schemeClr>
                </a:solidFill>
              </a:rPr>
              <a:t>9: Keby </a:t>
            </a:r>
            <a:r>
              <a:rPr lang="sk-SK" sz="1000" dirty="0">
                <a:solidFill>
                  <a:schemeClr val="bg1">
                    <a:lumMod val="50000"/>
                  </a:schemeClr>
                </a:solidFill>
              </a:rPr>
              <a:t>bola reštaurácia, stravovacie zariadenie, bar, kaviareň a pod. označená informáciou, že ponúka slovenské výrobky (potraviny, nápoje), motivovalo by </a:t>
            </a:r>
            <a:r>
              <a:rPr lang="sk-SK" sz="1000" dirty="0" smtClean="0">
                <a:solidFill>
                  <a:schemeClr val="bg1">
                    <a:lumMod val="50000"/>
                  </a:schemeClr>
                </a:solidFill>
              </a:rPr>
              <a:t>Vás </a:t>
            </a:r>
            <a:r>
              <a:rPr lang="sk-SK" sz="1000" dirty="0">
                <a:solidFill>
                  <a:schemeClr val="bg1">
                    <a:lumMod val="50000"/>
                  </a:schemeClr>
                </a:solidFill>
              </a:rPr>
              <a:t>to k jej návšteve?</a:t>
            </a:r>
            <a:endParaRPr lang="en-GB" sz="1000" b="0" dirty="0">
              <a:solidFill>
                <a:schemeClr val="bg1">
                  <a:lumMod val="50000"/>
                </a:schemeClr>
              </a:solidFill>
              <a:latin typeface="+mn-lt"/>
            </a:endParaRPr>
          </a:p>
        </p:txBody>
      </p:sp>
      <p:graphicFrame>
        <p:nvGraphicFramePr>
          <p:cNvPr id="15" name="Graf 14"/>
          <p:cNvGraphicFramePr/>
          <p:nvPr>
            <p:extLst>
              <p:ext uri="{D42A27DB-BD31-4B8C-83A1-F6EECF244321}">
                <p14:modId xmlns:p14="http://schemas.microsoft.com/office/powerpoint/2010/main" val="2516567314"/>
              </p:ext>
            </p:extLst>
          </p:nvPr>
        </p:nvGraphicFramePr>
        <p:xfrm>
          <a:off x="250825" y="1249496"/>
          <a:ext cx="3482975" cy="4419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Object 102"/>
          <p:cNvGraphicFramePr>
            <a:graphicFrameLocks noChangeAspect="1"/>
          </p:cNvGraphicFramePr>
          <p:nvPr>
            <p:extLst>
              <p:ext uri="{D42A27DB-BD31-4B8C-83A1-F6EECF244321}">
                <p14:modId xmlns:p14="http://schemas.microsoft.com/office/powerpoint/2010/main" val="694415989"/>
              </p:ext>
            </p:extLst>
          </p:nvPr>
        </p:nvGraphicFramePr>
        <p:xfrm>
          <a:off x="4032250" y="1219201"/>
          <a:ext cx="503555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17" name="BlokTextu 16"/>
          <p:cNvSpPr txBox="1"/>
          <p:nvPr/>
        </p:nvSpPr>
        <p:spPr>
          <a:xfrm>
            <a:off x="4067713" y="12192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Vek </a:t>
            </a:r>
          </a:p>
        </p:txBody>
      </p:sp>
      <p:sp>
        <p:nvSpPr>
          <p:cNvPr id="18" name="BlokTextu 17"/>
          <p:cNvSpPr txBox="1"/>
          <p:nvPr/>
        </p:nvSpPr>
        <p:spPr>
          <a:xfrm>
            <a:off x="4067712" y="2325675"/>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Pohlavie</a:t>
            </a:r>
          </a:p>
        </p:txBody>
      </p:sp>
      <p:sp>
        <p:nvSpPr>
          <p:cNvPr id="19" name="BlokTextu 18"/>
          <p:cNvSpPr txBox="1"/>
          <p:nvPr/>
        </p:nvSpPr>
        <p:spPr>
          <a:xfrm>
            <a:off x="4067713" y="29718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Príjem domácnosti</a:t>
            </a:r>
          </a:p>
        </p:txBody>
      </p:sp>
      <p:sp>
        <p:nvSpPr>
          <p:cNvPr id="20" name="BlokTextu 19"/>
          <p:cNvSpPr txBox="1"/>
          <p:nvPr/>
        </p:nvSpPr>
        <p:spPr>
          <a:xfrm>
            <a:off x="4067711" y="44196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Kraj</a:t>
            </a:r>
          </a:p>
        </p:txBody>
      </p:sp>
      <p:sp>
        <p:nvSpPr>
          <p:cNvPr id="22" name="Rectangle 26"/>
          <p:cNvSpPr>
            <a:spLocks noChangeArrowheads="1"/>
          </p:cNvSpPr>
          <p:nvPr/>
        </p:nvSpPr>
        <p:spPr bwMode="auto">
          <a:xfrm>
            <a:off x="247650" y="6381750"/>
            <a:ext cx="4770438" cy="247650"/>
          </a:xfrm>
          <a:prstGeom prst="rect">
            <a:avLst/>
          </a:prstGeom>
          <a:noFill/>
          <a:ln w="9525">
            <a:noFill/>
            <a:miter lim="800000"/>
            <a:headEnd/>
            <a:tailEnd/>
          </a:ln>
        </p:spPr>
        <p:txBody>
          <a:bodyPr lIns="90000" tIns="46800" rIns="90000" bIns="46800" anchor="b">
            <a:spAutoFit/>
          </a:bodyPr>
          <a:lstStyle/>
          <a:p>
            <a:pPr eaLnBrk="0" hangingPunct="0"/>
            <a:r>
              <a:rPr lang="sk-SK" sz="1000" b="0" dirty="0">
                <a:solidFill>
                  <a:schemeClr val="bg2"/>
                </a:solidFill>
                <a:latin typeface="+mn-lt"/>
              </a:rPr>
              <a:t>Báza</a:t>
            </a:r>
            <a:r>
              <a:rPr lang="sk-SK" sz="1000" b="0" dirty="0" smtClean="0">
                <a:solidFill>
                  <a:schemeClr val="bg2"/>
                </a:solidFill>
                <a:latin typeface="+mn-lt"/>
              </a:rPr>
              <a:t>: 2014 (N=519)</a:t>
            </a:r>
            <a:endParaRPr lang="en-GB" sz="1000" b="0" dirty="0">
              <a:solidFill>
                <a:schemeClr val="bg2"/>
              </a:solidFill>
              <a:latin typeface="+mn-lt"/>
            </a:endParaRPr>
          </a:p>
        </p:txBody>
      </p:sp>
    </p:spTree>
    <p:extLst>
      <p:ext uri="{BB962C8B-B14F-4D97-AF65-F5344CB8AC3E}">
        <p14:creationId xmlns:p14="http://schemas.microsoft.com/office/powerpoint/2010/main" val="4067053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natalia.konkolyova\AppData\Local\Temp\wzdcfe\42-16217718_ece.jpg"/>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5714999" y="2549618"/>
            <a:ext cx="1771600" cy="1912401"/>
          </a:xfrm>
          <a:prstGeom prst="rect">
            <a:avLst/>
          </a:prstGeom>
          <a:solidFill>
            <a:srgbClr val="FFFFFF">
              <a:shade val="85000"/>
            </a:srgbClr>
          </a:solidFill>
          <a:ln w="88900" cap="sq">
            <a:solidFill>
              <a:srgbClr val="FFFFFF"/>
            </a:solidFill>
            <a:miter lim="800000"/>
          </a:ln>
          <a:effectLst>
            <a:outerShdw blurRad="50800" dist="38100" dir="13500000" algn="br" rotWithShape="0">
              <a:prstClr val="black">
                <a:alpha val="40000"/>
              </a:prstClr>
            </a:outerShdw>
          </a:effectLst>
          <a:scene3d>
            <a:camera prst="orthographicFront"/>
            <a:lightRig rig="twoPt" dir="t">
              <a:rot lat="0" lon="0" rev="7200000"/>
            </a:lightRig>
          </a:scene3d>
          <a:sp3d>
            <a:bevelT w="25400" h="19050"/>
            <a:contourClr>
              <a:srgbClr val="FFFFFF"/>
            </a:contourClr>
          </a:sp3d>
          <a:extLst/>
        </p:spPr>
      </p:pic>
      <p:pic>
        <p:nvPicPr>
          <p:cNvPr id="2053" name="Picture 5" descr="C:\Users\natalia.konkolyova\AppData\Local\Temp\wz299c\FAN2034888.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95800" y="3124200"/>
            <a:ext cx="1533006" cy="963796"/>
          </a:xfrm>
          <a:prstGeom prst="rect">
            <a:avLst/>
          </a:prstGeom>
          <a:solidFill>
            <a:srgbClr val="FFFFFF">
              <a:shade val="85000"/>
            </a:srgbClr>
          </a:solidFill>
          <a:ln w="88900" cap="sq">
            <a:solidFill>
              <a:srgbClr val="FFFFFF"/>
            </a:solidFill>
            <a:miter lim="800000"/>
          </a:ln>
          <a:effectLst>
            <a:outerShdw blurRad="50800" dist="38100" dir="13500000" algn="br" rotWithShape="0">
              <a:prstClr val="black">
                <a:alpha val="40000"/>
              </a:prstClr>
            </a:outerShdw>
          </a:effectLst>
          <a:scene3d>
            <a:camera prst="orthographicFront"/>
            <a:lightRig rig="twoPt" dir="t">
              <a:rot lat="0" lon="0" rev="7200000"/>
            </a:lightRig>
          </a:scene3d>
          <a:sp3d>
            <a:bevelT w="25400" h="19050"/>
            <a:contourClr>
              <a:srgbClr val="FFFFFF"/>
            </a:contourClr>
          </a:sp3d>
          <a:extLst/>
        </p:spPr>
      </p:pic>
      <p:pic>
        <p:nvPicPr>
          <p:cNvPr id="2051" name="Picture 3" descr="C:\Users\natalia.konkolyova\AppData\Local\Temp\wz4aa3\FAN2034926.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934199" y="4267200"/>
            <a:ext cx="1079831" cy="1619747"/>
          </a:xfrm>
          <a:prstGeom prst="rect">
            <a:avLst/>
          </a:prstGeom>
          <a:solidFill>
            <a:srgbClr val="FFFFFF">
              <a:shade val="85000"/>
            </a:srgbClr>
          </a:solidFill>
          <a:ln w="88900" cap="sq">
            <a:solidFill>
              <a:srgbClr val="FFFFFF"/>
            </a:solidFill>
            <a:miter lim="800000"/>
          </a:ln>
          <a:effectLst>
            <a:outerShdw blurRad="50800" dist="38100" dir="13500000" algn="br" rotWithShape="0">
              <a:prstClr val="black">
                <a:alpha val="40000"/>
              </a:prstClr>
            </a:outerShdw>
          </a:effectLst>
          <a:scene3d>
            <a:camera prst="orthographicFront"/>
            <a:lightRig rig="twoPt" dir="t">
              <a:rot lat="0" lon="0" rev="7200000"/>
            </a:lightRig>
          </a:scene3d>
          <a:sp3d>
            <a:bevelT w="25400" h="19050"/>
            <a:contourClr>
              <a:srgbClr val="FFFFFF"/>
            </a:contourClr>
          </a:sp3d>
          <a:extLst/>
        </p:spPr>
      </p:pic>
      <p:sp>
        <p:nvSpPr>
          <p:cNvPr id="3" name="Nadpis 2"/>
          <p:cNvSpPr>
            <a:spLocks noGrp="1"/>
          </p:cNvSpPr>
          <p:nvPr>
            <p:ph type="title"/>
          </p:nvPr>
        </p:nvSpPr>
        <p:spPr/>
        <p:txBody>
          <a:bodyPr/>
          <a:lstStyle/>
          <a:p>
            <a:r>
              <a:rPr lang="sk-SK" dirty="0" smtClean="0"/>
              <a:t>Vnímanie užitočnosti občianskeho združenia </a:t>
            </a:r>
            <a:br>
              <a:rPr lang="sk-SK" dirty="0" smtClean="0"/>
            </a:br>
            <a:r>
              <a:rPr lang="sk-SK" dirty="0" smtClean="0"/>
              <a:t>Kvalita z našich regiónov</a:t>
            </a:r>
            <a:endParaRPr lang="sk-SK" dirty="0"/>
          </a:p>
        </p:txBody>
      </p:sp>
      <p:sp>
        <p:nvSpPr>
          <p:cNvPr id="4" name="Zástupný symbol čísla snímky 3"/>
          <p:cNvSpPr>
            <a:spLocks noGrp="1"/>
          </p:cNvSpPr>
          <p:nvPr>
            <p:ph type="sldNum" sz="quarter" idx="4"/>
          </p:nvPr>
        </p:nvSpPr>
        <p:spPr/>
        <p:txBody>
          <a:bodyPr/>
          <a:lstStyle/>
          <a:p>
            <a:pPr algn="r"/>
            <a:fld id="{1BDBE1E8-50F2-49BA-A952-1CC1DEAA5FBD}" type="slidenum">
              <a:rPr lang="en-US" smtClean="0">
                <a:solidFill>
                  <a:srgbClr val="928580"/>
                </a:solidFill>
              </a:rPr>
              <a:pPr algn="r"/>
              <a:t>14</a:t>
            </a:fld>
            <a:endParaRPr lang="en-US" dirty="0">
              <a:solidFill>
                <a:srgbClr val="928580"/>
              </a:solidFill>
            </a:endParaRPr>
          </a:p>
        </p:txBody>
      </p:sp>
      <p:sp>
        <p:nvSpPr>
          <p:cNvPr id="12" name="Rectangle 26"/>
          <p:cNvSpPr>
            <a:spLocks noChangeArrowheads="1"/>
          </p:cNvSpPr>
          <p:nvPr/>
        </p:nvSpPr>
        <p:spPr bwMode="auto">
          <a:xfrm>
            <a:off x="250824" y="6082647"/>
            <a:ext cx="8588375" cy="402291"/>
          </a:xfrm>
          <a:prstGeom prst="rect">
            <a:avLst/>
          </a:prstGeom>
          <a:noFill/>
          <a:ln>
            <a:noFill/>
          </a:ln>
          <a:extLst/>
        </p:spPr>
        <p:txBody>
          <a:bodyPr wrap="square" lIns="90000" tIns="46800" rIns="90000" bIns="46800" anchor="b">
            <a:spAutoFit/>
          </a:bodyPr>
          <a:lstStyle/>
          <a:p>
            <a:pPr lvl="0" algn="just" eaLnBrk="0" hangingPunct="0">
              <a:defRPr/>
            </a:pPr>
            <a:r>
              <a:rPr lang="sk-SK" sz="1000" b="0" dirty="0" err="1" smtClean="0">
                <a:solidFill>
                  <a:schemeClr val="bg1">
                    <a:lumMod val="50000"/>
                  </a:schemeClr>
                </a:solidFill>
                <a:latin typeface="+mn-lt"/>
              </a:rPr>
              <a:t>Ot</a:t>
            </a:r>
            <a:r>
              <a:rPr lang="sk-SK" sz="1000" b="0" dirty="0" smtClean="0">
                <a:solidFill>
                  <a:schemeClr val="bg1">
                    <a:lumMod val="50000"/>
                  </a:schemeClr>
                </a:solidFill>
                <a:latin typeface="+mn-lt"/>
              </a:rPr>
              <a:t>. </a:t>
            </a:r>
            <a:r>
              <a:rPr lang="sk-SK" sz="1000" dirty="0" smtClean="0">
                <a:solidFill>
                  <a:schemeClr val="bg1">
                    <a:lumMod val="50000"/>
                  </a:schemeClr>
                </a:solidFill>
              </a:rPr>
              <a:t>5: Občianske </a:t>
            </a:r>
            <a:r>
              <a:rPr lang="sk-SK" sz="1000" dirty="0">
                <a:solidFill>
                  <a:schemeClr val="bg1">
                    <a:lumMod val="50000"/>
                  </a:schemeClr>
                </a:solidFill>
              </a:rPr>
              <a:t>združenie Kvalita z našich regiónov je zamerané na podporu slovenských produktov a služieb a výchovu spotrebiteľa smerom ku kúpe domácich výrobkov a služieb. Do akej miery je podľa vášho názoru užitočná takáto aktivita?</a:t>
            </a:r>
            <a:endParaRPr lang="sk-SK" sz="1000" dirty="0" smtClean="0">
              <a:solidFill>
                <a:schemeClr val="bg1">
                  <a:lumMod val="50000"/>
                </a:schemeClr>
              </a:solidFill>
            </a:endParaRPr>
          </a:p>
        </p:txBody>
      </p:sp>
      <p:graphicFrame>
        <p:nvGraphicFramePr>
          <p:cNvPr id="14" name="Graf 13"/>
          <p:cNvGraphicFramePr/>
          <p:nvPr>
            <p:extLst>
              <p:ext uri="{D42A27DB-BD31-4B8C-83A1-F6EECF244321}">
                <p14:modId xmlns:p14="http://schemas.microsoft.com/office/powerpoint/2010/main" val="3594084046"/>
              </p:ext>
            </p:extLst>
          </p:nvPr>
        </p:nvGraphicFramePr>
        <p:xfrm>
          <a:off x="838200" y="1343762"/>
          <a:ext cx="3569189" cy="4599838"/>
        </p:xfrm>
        <a:graphic>
          <a:graphicData uri="http://schemas.openxmlformats.org/drawingml/2006/chart">
            <c:chart xmlns:c="http://schemas.openxmlformats.org/drawingml/2006/chart" xmlns:r="http://schemas.openxmlformats.org/officeDocument/2006/relationships" r:id="rId5"/>
          </a:graphicData>
        </a:graphic>
      </p:graphicFrame>
      <p:sp>
        <p:nvSpPr>
          <p:cNvPr id="13" name="Rectangle 26"/>
          <p:cNvSpPr>
            <a:spLocks noChangeArrowheads="1"/>
          </p:cNvSpPr>
          <p:nvPr/>
        </p:nvSpPr>
        <p:spPr bwMode="auto">
          <a:xfrm>
            <a:off x="247650" y="6380998"/>
            <a:ext cx="7448550" cy="248402"/>
          </a:xfrm>
          <a:prstGeom prst="rect">
            <a:avLst/>
          </a:prstGeom>
          <a:noFill/>
          <a:ln w="9525">
            <a:noFill/>
            <a:miter lim="800000"/>
            <a:headEnd/>
            <a:tailEnd/>
          </a:ln>
        </p:spPr>
        <p:txBody>
          <a:bodyPr wrap="square" lIns="90000" tIns="46800" rIns="90000" bIns="46800" anchor="b">
            <a:spAutoFit/>
          </a:bodyPr>
          <a:lstStyle/>
          <a:p>
            <a:pPr eaLnBrk="0" hangingPunct="0"/>
            <a:r>
              <a:rPr lang="sk-SK" sz="1000" b="0" dirty="0">
                <a:solidFill>
                  <a:schemeClr val="bg2"/>
                </a:solidFill>
                <a:latin typeface="+mn-lt"/>
              </a:rPr>
              <a:t>Báza: </a:t>
            </a:r>
            <a:r>
              <a:rPr lang="sk-SK" sz="1000" b="0" dirty="0" err="1" smtClean="0">
                <a:solidFill>
                  <a:schemeClr val="bg2"/>
                </a:solidFill>
                <a:latin typeface="+mn-lt"/>
              </a:rPr>
              <a:t>Postest</a:t>
            </a:r>
            <a:r>
              <a:rPr lang="sk-SK" sz="1000" b="0" dirty="0" smtClean="0">
                <a:solidFill>
                  <a:schemeClr val="bg2"/>
                </a:solidFill>
                <a:latin typeface="+mn-lt"/>
              </a:rPr>
              <a:t> 2014 (N=519)</a:t>
            </a:r>
            <a:endParaRPr lang="en-GB" sz="1000" b="0" dirty="0">
              <a:solidFill>
                <a:schemeClr val="bg2"/>
              </a:solidFill>
              <a:latin typeface="+mn-lt"/>
            </a:endParaRPr>
          </a:p>
        </p:txBody>
      </p:sp>
      <p:pic>
        <p:nvPicPr>
          <p:cNvPr id="2050" name="Picture 2" descr="C:\Users\natalia.konkolyova\AppData\Local\Temp\wz7be0\42-27270564.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4841781" y="1600200"/>
            <a:ext cx="1482818" cy="1331213"/>
          </a:xfrm>
          <a:prstGeom prst="rect">
            <a:avLst/>
          </a:prstGeom>
          <a:solidFill>
            <a:srgbClr val="FFFFFF">
              <a:shade val="85000"/>
            </a:srgbClr>
          </a:solidFill>
          <a:ln w="88900" cap="sq">
            <a:solidFill>
              <a:srgbClr val="FFFFFF"/>
            </a:solidFill>
            <a:miter lim="800000"/>
          </a:ln>
          <a:effectLst>
            <a:outerShdw blurRad="50800" dist="38100" dir="13500000" algn="br" rotWithShape="0">
              <a:prstClr val="black">
                <a:alpha val="40000"/>
              </a:prstClr>
            </a:outerShdw>
          </a:effectLst>
          <a:scene3d>
            <a:camera prst="orthographicFront"/>
            <a:lightRig rig="twoPt" dir="t">
              <a:rot lat="0" lon="0" rev="7200000"/>
            </a:lightRig>
          </a:scene3d>
          <a:sp3d>
            <a:bevelT w="25400" h="19050"/>
            <a:contourClr>
              <a:srgbClr val="FFFFFF"/>
            </a:contourClr>
          </a:sp3d>
          <a:extLst/>
        </p:spPr>
      </p:pic>
      <p:pic>
        <p:nvPicPr>
          <p:cNvPr id="5" name="Picture 3" descr="C:\Users\natalia.konkolyova\AppData\Local\Temp\wz7132\FAN2046871.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6705599" y="1970286"/>
            <a:ext cx="1364099" cy="925314"/>
          </a:xfrm>
          <a:prstGeom prst="rect">
            <a:avLst/>
          </a:prstGeom>
          <a:solidFill>
            <a:srgbClr val="FFFFFF">
              <a:shade val="85000"/>
            </a:srgbClr>
          </a:solidFill>
          <a:ln w="88900" cap="sq">
            <a:solidFill>
              <a:srgbClr val="FFFFFF"/>
            </a:solidFill>
            <a:miter lim="800000"/>
          </a:ln>
          <a:effectLst>
            <a:outerShdw blurRad="50800" dist="38100" dir="13500000" algn="br" rotWithShape="0">
              <a:prstClr val="black">
                <a:alpha val="40000"/>
              </a:prstClr>
            </a:outerShdw>
          </a:effectLst>
          <a:scene3d>
            <a:camera prst="orthographicFront"/>
            <a:lightRig rig="twoPt" dir="t">
              <a:rot lat="0" lon="0" rev="7200000"/>
            </a:lightRig>
          </a:scene3d>
          <a:sp3d>
            <a:bevelT w="25400" h="19050"/>
            <a:contourClr>
              <a:srgbClr val="FFFFFF"/>
            </a:contourClr>
          </a:sp3d>
          <a:extLst/>
        </p:spPr>
      </p:pic>
      <p:pic>
        <p:nvPicPr>
          <p:cNvPr id="15" name="Picture 4" descr="C:\Users\natalia.konkolyova\AppData\Local\Temp\wzb95d\FAN2034912.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5562599" y="4349176"/>
            <a:ext cx="921248" cy="1381873"/>
          </a:xfrm>
          <a:prstGeom prst="rect">
            <a:avLst/>
          </a:prstGeom>
          <a:solidFill>
            <a:srgbClr val="FFFFFF">
              <a:shade val="85000"/>
            </a:srgbClr>
          </a:solidFill>
          <a:ln w="88900" cap="sq">
            <a:solidFill>
              <a:srgbClr val="FFFFFF"/>
            </a:solidFill>
            <a:miter lim="800000"/>
          </a:ln>
          <a:effectLst>
            <a:outerShdw blurRad="50800" dist="38100" dir="13500000" algn="br" rotWithShape="0">
              <a:prstClr val="black">
                <a:alpha val="40000"/>
              </a:prstClr>
            </a:outerShdw>
          </a:effectLst>
          <a:scene3d>
            <a:camera prst="orthographicFront"/>
            <a:lightRig rig="twoPt" dir="t">
              <a:rot lat="0" lon="0" rev="7200000"/>
            </a:lightRig>
          </a:scene3d>
          <a:sp3d>
            <a:bevelT w="25400" h="19050"/>
            <a:contourClr>
              <a:srgbClr val="FFFFFF"/>
            </a:contourClr>
          </a:sp3d>
          <a:extLst/>
        </p:spPr>
      </p:pic>
      <p:pic>
        <p:nvPicPr>
          <p:cNvPr id="6" name="Picture 4" descr="C:\Users\natalia.konkolyova\AppData\Local\Microsoft\Windows\Temporary Internet Files\Content.IE5\WP7W62OE\FAN2046801.JPG"/>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7391399" y="3124200"/>
            <a:ext cx="1447800" cy="914400"/>
          </a:xfrm>
          <a:prstGeom prst="rect">
            <a:avLst/>
          </a:prstGeom>
          <a:solidFill>
            <a:srgbClr val="FFFFFF">
              <a:shade val="85000"/>
            </a:srgbClr>
          </a:solidFill>
          <a:ln w="88900" cap="sq">
            <a:solidFill>
              <a:srgbClr val="FFFFFF"/>
            </a:solidFill>
            <a:miter lim="800000"/>
          </a:ln>
          <a:effectLst>
            <a:outerShdw blurRad="50800" dist="38100" dir="13500000" algn="br" rotWithShape="0">
              <a:prstClr val="black">
                <a:alpha val="40000"/>
              </a:prstClr>
            </a:outerShdw>
          </a:effectLst>
          <a:scene3d>
            <a:camera prst="orthographicFront"/>
            <a:lightRig rig="twoPt" dir="t">
              <a:rot lat="0" lon="0" rev="7200000"/>
            </a:lightRig>
          </a:scene3d>
          <a:sp3d>
            <a:bevelT w="25400" h="19050"/>
            <a:contourClr>
              <a:srgbClr val="FFFFFF"/>
            </a:contourClr>
          </a:sp3d>
          <a:extLst/>
        </p:spPr>
      </p:pic>
      <p:pic>
        <p:nvPicPr>
          <p:cNvPr id="7" name="Picture 2" descr="C:\Users\natalia.konkolyova\AppData\Local\Temp\wz098d\workshop_big.png"/>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247650" y="1119686"/>
            <a:ext cx="682917" cy="65622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descr="C:\Users\natalia.konkolyova\AppData\Local\Temp\wzef88\TalkedAboutRetailer_big.png"/>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268065" y="2103313"/>
            <a:ext cx="662502" cy="659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0623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23850" y="260648"/>
            <a:ext cx="6852297" cy="647402"/>
          </a:xfrm>
        </p:spPr>
        <p:txBody>
          <a:bodyPr/>
          <a:lstStyle/>
          <a:p>
            <a:r>
              <a:rPr lang="sk-SK" dirty="0" smtClean="0"/>
              <a:t>Pravdepodobnosť zapojenia sa do kampane „Pýtajme si slovenské“</a:t>
            </a:r>
            <a:endParaRPr lang="sk-SK" dirty="0"/>
          </a:p>
        </p:txBody>
      </p:sp>
      <p:sp>
        <p:nvSpPr>
          <p:cNvPr id="4" name="Zástupný symbol čísla snímky 3"/>
          <p:cNvSpPr>
            <a:spLocks noGrp="1"/>
          </p:cNvSpPr>
          <p:nvPr>
            <p:ph type="sldNum" sz="quarter" idx="4"/>
          </p:nvPr>
        </p:nvSpPr>
        <p:spPr/>
        <p:txBody>
          <a:bodyPr/>
          <a:lstStyle/>
          <a:p>
            <a:pPr algn="r"/>
            <a:fld id="{1BDBE1E8-50F2-49BA-A952-1CC1DEAA5FBD}" type="slidenum">
              <a:rPr lang="en-US" smtClean="0">
                <a:solidFill>
                  <a:srgbClr val="928580"/>
                </a:solidFill>
              </a:rPr>
              <a:pPr algn="r"/>
              <a:t>15</a:t>
            </a:fld>
            <a:endParaRPr lang="en-US" dirty="0">
              <a:solidFill>
                <a:srgbClr val="928580"/>
              </a:solidFill>
            </a:endParaRPr>
          </a:p>
        </p:txBody>
      </p:sp>
      <p:sp>
        <p:nvSpPr>
          <p:cNvPr id="13" name="Rectangle 26"/>
          <p:cNvSpPr>
            <a:spLocks noChangeArrowheads="1"/>
          </p:cNvSpPr>
          <p:nvPr/>
        </p:nvSpPr>
        <p:spPr bwMode="auto">
          <a:xfrm>
            <a:off x="250825" y="5467094"/>
            <a:ext cx="3940175" cy="1017844"/>
          </a:xfrm>
          <a:prstGeom prst="rect">
            <a:avLst/>
          </a:prstGeom>
          <a:noFill/>
          <a:ln>
            <a:noFill/>
          </a:ln>
          <a:extLst/>
        </p:spPr>
        <p:txBody>
          <a:bodyPr wrap="square" lIns="90000" tIns="46800" rIns="90000" bIns="46800" anchor="b">
            <a:spAutoFit/>
          </a:bodyPr>
          <a:lstStyle/>
          <a:p>
            <a:pPr algn="just" eaLnBrk="0" hangingPunct="0">
              <a:defRPr/>
            </a:pPr>
            <a:r>
              <a:rPr lang="sk-SK" sz="1000" b="0" dirty="0" err="1" smtClean="0">
                <a:solidFill>
                  <a:schemeClr val="bg1">
                    <a:lumMod val="50000"/>
                  </a:schemeClr>
                </a:solidFill>
                <a:latin typeface="+mn-lt"/>
              </a:rPr>
              <a:t>Ot</a:t>
            </a:r>
            <a:r>
              <a:rPr lang="sk-SK" sz="1000" b="0" dirty="0" smtClean="0">
                <a:solidFill>
                  <a:schemeClr val="bg1">
                    <a:lumMod val="50000"/>
                  </a:schemeClr>
                </a:solidFill>
                <a:latin typeface="+mn-lt"/>
              </a:rPr>
              <a:t>. </a:t>
            </a:r>
            <a:r>
              <a:rPr lang="sk-SK" sz="1000" dirty="0" smtClean="0">
                <a:solidFill>
                  <a:schemeClr val="bg1">
                    <a:lumMod val="50000"/>
                  </a:schemeClr>
                </a:solidFill>
              </a:rPr>
              <a:t>10: 16. </a:t>
            </a:r>
            <a:r>
              <a:rPr lang="sk-SK" sz="1000" dirty="0">
                <a:solidFill>
                  <a:schemeClr val="bg1">
                    <a:lumMod val="50000"/>
                  </a:schemeClr>
                </a:solidFill>
              </a:rPr>
              <a:t>október je Svetovým dňom potravín, počas ktorého bude prebiehať kampaň „Pýtajme si slovenské“. Do akej miery je pravdepodobné, že by ste sa zapojili do tejto iniciatívy tým, že by ste si v tento deň v obchode, v reštaurácii, kaviarni, bare, stravovacom zariadení a pod. aktívne vypýtali slovenské výrobky (potraviny, nápoje)? </a:t>
            </a:r>
            <a:endParaRPr lang="en-GB" sz="1000" b="0" dirty="0">
              <a:solidFill>
                <a:schemeClr val="bg1">
                  <a:lumMod val="50000"/>
                </a:schemeClr>
              </a:solidFill>
              <a:latin typeface="+mn-lt"/>
            </a:endParaRPr>
          </a:p>
        </p:txBody>
      </p:sp>
      <p:graphicFrame>
        <p:nvGraphicFramePr>
          <p:cNvPr id="12" name="Object 102"/>
          <p:cNvGraphicFramePr>
            <a:graphicFrameLocks noChangeAspect="1"/>
          </p:cNvGraphicFramePr>
          <p:nvPr>
            <p:extLst>
              <p:ext uri="{D42A27DB-BD31-4B8C-83A1-F6EECF244321}">
                <p14:modId xmlns:p14="http://schemas.microsoft.com/office/powerpoint/2010/main" val="904413089"/>
              </p:ext>
            </p:extLst>
          </p:nvPr>
        </p:nvGraphicFramePr>
        <p:xfrm>
          <a:off x="4032250" y="1219201"/>
          <a:ext cx="503555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17" name="BlokTextu 16"/>
          <p:cNvSpPr txBox="1"/>
          <p:nvPr/>
        </p:nvSpPr>
        <p:spPr>
          <a:xfrm>
            <a:off x="4067713" y="12192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Vek </a:t>
            </a:r>
          </a:p>
        </p:txBody>
      </p:sp>
      <p:sp>
        <p:nvSpPr>
          <p:cNvPr id="18" name="BlokTextu 17"/>
          <p:cNvSpPr txBox="1"/>
          <p:nvPr/>
        </p:nvSpPr>
        <p:spPr>
          <a:xfrm>
            <a:off x="4067712" y="2325675"/>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Pohlavie</a:t>
            </a:r>
          </a:p>
        </p:txBody>
      </p:sp>
      <p:sp>
        <p:nvSpPr>
          <p:cNvPr id="19" name="BlokTextu 18"/>
          <p:cNvSpPr txBox="1"/>
          <p:nvPr/>
        </p:nvSpPr>
        <p:spPr>
          <a:xfrm>
            <a:off x="4067713" y="29718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Príjem domácnosti</a:t>
            </a:r>
          </a:p>
        </p:txBody>
      </p:sp>
      <p:sp>
        <p:nvSpPr>
          <p:cNvPr id="20" name="BlokTextu 19"/>
          <p:cNvSpPr txBox="1"/>
          <p:nvPr/>
        </p:nvSpPr>
        <p:spPr>
          <a:xfrm>
            <a:off x="4067711" y="44196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Kraj</a:t>
            </a:r>
          </a:p>
        </p:txBody>
      </p:sp>
      <p:sp>
        <p:nvSpPr>
          <p:cNvPr id="22" name="Rectangle 26"/>
          <p:cNvSpPr>
            <a:spLocks noChangeArrowheads="1"/>
          </p:cNvSpPr>
          <p:nvPr/>
        </p:nvSpPr>
        <p:spPr bwMode="auto">
          <a:xfrm>
            <a:off x="247650" y="6381750"/>
            <a:ext cx="4770438" cy="247650"/>
          </a:xfrm>
          <a:prstGeom prst="rect">
            <a:avLst/>
          </a:prstGeom>
          <a:noFill/>
          <a:ln w="9525">
            <a:noFill/>
            <a:miter lim="800000"/>
            <a:headEnd/>
            <a:tailEnd/>
          </a:ln>
        </p:spPr>
        <p:txBody>
          <a:bodyPr lIns="90000" tIns="46800" rIns="90000" bIns="46800" anchor="b">
            <a:spAutoFit/>
          </a:bodyPr>
          <a:lstStyle/>
          <a:p>
            <a:pPr eaLnBrk="0" hangingPunct="0"/>
            <a:r>
              <a:rPr lang="sk-SK" sz="1000" b="0" dirty="0">
                <a:solidFill>
                  <a:schemeClr val="bg2"/>
                </a:solidFill>
                <a:latin typeface="+mn-lt"/>
              </a:rPr>
              <a:t>Báza</a:t>
            </a:r>
            <a:r>
              <a:rPr lang="sk-SK" sz="1000" b="0" dirty="0" smtClean="0">
                <a:solidFill>
                  <a:schemeClr val="bg2"/>
                </a:solidFill>
                <a:latin typeface="+mn-lt"/>
              </a:rPr>
              <a:t>: 2014 (N=519)</a:t>
            </a:r>
            <a:endParaRPr lang="en-GB" sz="1000" b="0" dirty="0">
              <a:solidFill>
                <a:schemeClr val="bg2"/>
              </a:solidFill>
              <a:latin typeface="+mn-lt"/>
            </a:endParaRPr>
          </a:p>
        </p:txBody>
      </p:sp>
      <p:graphicFrame>
        <p:nvGraphicFramePr>
          <p:cNvPr id="2" name="Graf 1"/>
          <p:cNvGraphicFramePr/>
          <p:nvPr>
            <p:extLst>
              <p:ext uri="{D42A27DB-BD31-4B8C-83A1-F6EECF244321}">
                <p14:modId xmlns:p14="http://schemas.microsoft.com/office/powerpoint/2010/main" val="2569165484"/>
              </p:ext>
            </p:extLst>
          </p:nvPr>
        </p:nvGraphicFramePr>
        <p:xfrm>
          <a:off x="250825" y="1128724"/>
          <a:ext cx="3940175" cy="43383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766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sk-SK" dirty="0" smtClean="0"/>
              <a:t>Schopnosť rozoznať/odlíšiť slovenské výrobky pri nákupoch potravín</a:t>
            </a:r>
            <a:endParaRPr lang="sk-SK" dirty="0"/>
          </a:p>
        </p:txBody>
      </p:sp>
      <p:sp>
        <p:nvSpPr>
          <p:cNvPr id="4" name="Zástupný symbol čísla snímky 3"/>
          <p:cNvSpPr>
            <a:spLocks noGrp="1"/>
          </p:cNvSpPr>
          <p:nvPr>
            <p:ph type="sldNum" sz="quarter" idx="4"/>
          </p:nvPr>
        </p:nvSpPr>
        <p:spPr/>
        <p:txBody>
          <a:bodyPr/>
          <a:lstStyle/>
          <a:p>
            <a:pPr algn="r"/>
            <a:fld id="{1BDBE1E8-50F2-49BA-A952-1CC1DEAA5FBD}" type="slidenum">
              <a:rPr lang="en-US" smtClean="0">
                <a:solidFill>
                  <a:srgbClr val="928580"/>
                </a:solidFill>
              </a:rPr>
              <a:pPr algn="r"/>
              <a:t>16</a:t>
            </a:fld>
            <a:endParaRPr lang="en-US" dirty="0">
              <a:solidFill>
                <a:srgbClr val="928580"/>
              </a:solidFill>
            </a:endParaRPr>
          </a:p>
        </p:txBody>
      </p:sp>
      <p:sp>
        <p:nvSpPr>
          <p:cNvPr id="13" name="Rectangle 26"/>
          <p:cNvSpPr>
            <a:spLocks noChangeArrowheads="1"/>
          </p:cNvSpPr>
          <p:nvPr/>
        </p:nvSpPr>
        <p:spPr bwMode="auto">
          <a:xfrm>
            <a:off x="250825" y="6082647"/>
            <a:ext cx="3940175" cy="402291"/>
          </a:xfrm>
          <a:prstGeom prst="rect">
            <a:avLst/>
          </a:prstGeom>
          <a:noFill/>
          <a:ln>
            <a:noFill/>
          </a:ln>
          <a:extLst/>
        </p:spPr>
        <p:txBody>
          <a:bodyPr wrap="square" lIns="90000" tIns="46800" rIns="90000" bIns="46800" anchor="b">
            <a:spAutoFit/>
          </a:bodyPr>
          <a:lstStyle/>
          <a:p>
            <a:pPr algn="just" eaLnBrk="0" hangingPunct="0">
              <a:defRPr/>
            </a:pPr>
            <a:r>
              <a:rPr lang="sk-SK" sz="1000" b="0" dirty="0" err="1" smtClean="0">
                <a:solidFill>
                  <a:schemeClr val="bg1">
                    <a:lumMod val="50000"/>
                  </a:schemeClr>
                </a:solidFill>
                <a:latin typeface="+mn-lt"/>
              </a:rPr>
              <a:t>Ot</a:t>
            </a:r>
            <a:r>
              <a:rPr lang="sk-SK" sz="1000" b="0" dirty="0" smtClean="0">
                <a:solidFill>
                  <a:schemeClr val="bg1">
                    <a:lumMod val="50000"/>
                  </a:schemeClr>
                </a:solidFill>
                <a:latin typeface="+mn-lt"/>
              </a:rPr>
              <a:t>. 11</a:t>
            </a:r>
            <a:r>
              <a:rPr lang="sk-SK" sz="1000" dirty="0" smtClean="0">
                <a:solidFill>
                  <a:schemeClr val="bg1">
                    <a:lumMod val="50000"/>
                  </a:schemeClr>
                </a:solidFill>
              </a:rPr>
              <a:t>: Viete </a:t>
            </a:r>
            <a:r>
              <a:rPr lang="sk-SK" sz="1000" dirty="0">
                <a:solidFill>
                  <a:schemeClr val="bg1">
                    <a:lumMod val="50000"/>
                  </a:schemeClr>
                </a:solidFill>
              </a:rPr>
              <a:t>pri nákupoch potravín bežnej spotreby jednoznačne rozoznať/odlíšiť slovenské výrobky:</a:t>
            </a:r>
            <a:endParaRPr lang="en-GB" sz="1000" b="0" dirty="0">
              <a:solidFill>
                <a:schemeClr val="bg1">
                  <a:lumMod val="50000"/>
                </a:schemeClr>
              </a:solidFill>
              <a:latin typeface="+mn-lt"/>
            </a:endParaRPr>
          </a:p>
        </p:txBody>
      </p:sp>
      <p:graphicFrame>
        <p:nvGraphicFramePr>
          <p:cNvPr id="15" name="Graf 14"/>
          <p:cNvGraphicFramePr/>
          <p:nvPr>
            <p:extLst>
              <p:ext uri="{D42A27DB-BD31-4B8C-83A1-F6EECF244321}">
                <p14:modId xmlns:p14="http://schemas.microsoft.com/office/powerpoint/2010/main" val="2513603153"/>
              </p:ext>
            </p:extLst>
          </p:nvPr>
        </p:nvGraphicFramePr>
        <p:xfrm>
          <a:off x="304800" y="1371600"/>
          <a:ext cx="3460444" cy="4495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Object 102"/>
          <p:cNvGraphicFramePr>
            <a:graphicFrameLocks noChangeAspect="1"/>
          </p:cNvGraphicFramePr>
          <p:nvPr>
            <p:extLst>
              <p:ext uri="{D42A27DB-BD31-4B8C-83A1-F6EECF244321}">
                <p14:modId xmlns:p14="http://schemas.microsoft.com/office/powerpoint/2010/main" val="340354642"/>
              </p:ext>
            </p:extLst>
          </p:nvPr>
        </p:nvGraphicFramePr>
        <p:xfrm>
          <a:off x="3981450" y="1508125"/>
          <a:ext cx="5035550" cy="4994275"/>
        </p:xfrm>
        <a:graphic>
          <a:graphicData uri="http://schemas.openxmlformats.org/drawingml/2006/chart">
            <c:chart xmlns:c="http://schemas.openxmlformats.org/drawingml/2006/chart" xmlns:r="http://schemas.openxmlformats.org/officeDocument/2006/relationships" r:id="rId3"/>
          </a:graphicData>
        </a:graphic>
      </p:graphicFrame>
      <p:sp>
        <p:nvSpPr>
          <p:cNvPr id="17" name="BlokTextu 16"/>
          <p:cNvSpPr txBox="1"/>
          <p:nvPr/>
        </p:nvSpPr>
        <p:spPr>
          <a:xfrm>
            <a:off x="4016913" y="15240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Vek </a:t>
            </a:r>
          </a:p>
        </p:txBody>
      </p:sp>
      <p:sp>
        <p:nvSpPr>
          <p:cNvPr id="18" name="BlokTextu 17"/>
          <p:cNvSpPr txBox="1"/>
          <p:nvPr/>
        </p:nvSpPr>
        <p:spPr>
          <a:xfrm>
            <a:off x="4016912" y="25908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Pohlavie</a:t>
            </a:r>
          </a:p>
        </p:txBody>
      </p:sp>
      <p:sp>
        <p:nvSpPr>
          <p:cNvPr id="19" name="BlokTextu 18"/>
          <p:cNvSpPr txBox="1"/>
          <p:nvPr/>
        </p:nvSpPr>
        <p:spPr>
          <a:xfrm>
            <a:off x="4016913" y="32004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Príjem domácnosti</a:t>
            </a:r>
          </a:p>
        </p:txBody>
      </p:sp>
      <p:sp>
        <p:nvSpPr>
          <p:cNvPr id="20" name="BlokTextu 19"/>
          <p:cNvSpPr txBox="1"/>
          <p:nvPr/>
        </p:nvSpPr>
        <p:spPr>
          <a:xfrm>
            <a:off x="4016913" y="46482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Kraj</a:t>
            </a:r>
          </a:p>
        </p:txBody>
      </p:sp>
      <p:sp>
        <p:nvSpPr>
          <p:cNvPr id="22" name="Rectangle 26"/>
          <p:cNvSpPr>
            <a:spLocks noChangeArrowheads="1"/>
          </p:cNvSpPr>
          <p:nvPr/>
        </p:nvSpPr>
        <p:spPr bwMode="auto">
          <a:xfrm>
            <a:off x="247650" y="6381750"/>
            <a:ext cx="4770438" cy="247650"/>
          </a:xfrm>
          <a:prstGeom prst="rect">
            <a:avLst/>
          </a:prstGeom>
          <a:noFill/>
          <a:ln w="9525">
            <a:noFill/>
            <a:miter lim="800000"/>
            <a:headEnd/>
            <a:tailEnd/>
          </a:ln>
        </p:spPr>
        <p:txBody>
          <a:bodyPr lIns="90000" tIns="46800" rIns="90000" bIns="46800" anchor="b">
            <a:spAutoFit/>
          </a:bodyPr>
          <a:lstStyle/>
          <a:p>
            <a:pPr eaLnBrk="0" hangingPunct="0"/>
            <a:r>
              <a:rPr lang="sk-SK" sz="1000" b="0" dirty="0">
                <a:solidFill>
                  <a:schemeClr val="bg2"/>
                </a:solidFill>
                <a:latin typeface="+mn-lt"/>
              </a:rPr>
              <a:t>Báza</a:t>
            </a:r>
            <a:r>
              <a:rPr lang="sk-SK" sz="1000" b="0" dirty="0" smtClean="0">
                <a:solidFill>
                  <a:schemeClr val="bg2"/>
                </a:solidFill>
                <a:latin typeface="+mn-lt"/>
              </a:rPr>
              <a:t>: 2014 (N=519)</a:t>
            </a:r>
            <a:endParaRPr lang="en-GB" sz="1000" b="0" dirty="0">
              <a:solidFill>
                <a:schemeClr val="bg2"/>
              </a:solidFill>
              <a:latin typeface="+mn-lt"/>
            </a:endParaRPr>
          </a:p>
        </p:txBody>
      </p:sp>
    </p:spTree>
    <p:extLst>
      <p:ext uri="{BB962C8B-B14F-4D97-AF65-F5344CB8AC3E}">
        <p14:creationId xmlns:p14="http://schemas.microsoft.com/office/powerpoint/2010/main" val="1830444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23850" y="260648"/>
            <a:ext cx="6610350" cy="647402"/>
          </a:xfrm>
        </p:spPr>
        <p:txBody>
          <a:bodyPr/>
          <a:lstStyle/>
          <a:p>
            <a:r>
              <a:rPr lang="sk-SK" dirty="0" smtClean="0"/>
              <a:t>Znamenajú kvalitné potraviny zdravie? </a:t>
            </a:r>
            <a:endParaRPr lang="sk-SK" dirty="0"/>
          </a:p>
        </p:txBody>
      </p:sp>
      <p:sp>
        <p:nvSpPr>
          <p:cNvPr id="4" name="Zástupný symbol čísla snímky 3"/>
          <p:cNvSpPr>
            <a:spLocks noGrp="1"/>
          </p:cNvSpPr>
          <p:nvPr>
            <p:ph type="sldNum" sz="quarter" idx="4"/>
          </p:nvPr>
        </p:nvSpPr>
        <p:spPr/>
        <p:txBody>
          <a:bodyPr/>
          <a:lstStyle/>
          <a:p>
            <a:pPr algn="r"/>
            <a:fld id="{1BDBE1E8-50F2-49BA-A952-1CC1DEAA5FBD}" type="slidenum">
              <a:rPr lang="en-US" smtClean="0">
                <a:solidFill>
                  <a:srgbClr val="928580"/>
                </a:solidFill>
              </a:rPr>
              <a:pPr algn="r"/>
              <a:t>17</a:t>
            </a:fld>
            <a:endParaRPr lang="en-US" dirty="0">
              <a:solidFill>
                <a:srgbClr val="928580"/>
              </a:solidFill>
            </a:endParaRPr>
          </a:p>
        </p:txBody>
      </p:sp>
      <p:sp>
        <p:nvSpPr>
          <p:cNvPr id="8" name="Rectangle 26"/>
          <p:cNvSpPr>
            <a:spLocks noChangeArrowheads="1"/>
          </p:cNvSpPr>
          <p:nvPr/>
        </p:nvSpPr>
        <p:spPr bwMode="auto">
          <a:xfrm>
            <a:off x="250825" y="6074709"/>
            <a:ext cx="3787775" cy="402291"/>
          </a:xfrm>
          <a:prstGeom prst="rect">
            <a:avLst/>
          </a:prstGeom>
          <a:noFill/>
          <a:ln>
            <a:noFill/>
          </a:ln>
          <a:extLst/>
        </p:spPr>
        <p:txBody>
          <a:bodyPr wrap="square" lIns="90000" tIns="46800" rIns="90000" bIns="46800" anchor="b">
            <a:spAutoFit/>
          </a:bodyPr>
          <a:lstStyle/>
          <a:p>
            <a:pPr lvl="0" algn="just" eaLnBrk="0" hangingPunct="0">
              <a:defRPr/>
            </a:pPr>
            <a:r>
              <a:rPr lang="sk-SK" sz="1000" dirty="0" err="1">
                <a:solidFill>
                  <a:schemeClr val="bg1">
                    <a:lumMod val="50000"/>
                  </a:schemeClr>
                </a:solidFill>
              </a:rPr>
              <a:t>Ot</a:t>
            </a:r>
            <a:r>
              <a:rPr lang="sk-SK" sz="1000" dirty="0">
                <a:solidFill>
                  <a:schemeClr val="bg1">
                    <a:lumMod val="50000"/>
                  </a:schemeClr>
                </a:solidFill>
              </a:rPr>
              <a:t>. 14: </a:t>
            </a:r>
            <a:r>
              <a:rPr lang="sk-SK" sz="1000" dirty="0" smtClean="0">
                <a:solidFill>
                  <a:schemeClr val="bg1">
                    <a:lumMod val="50000"/>
                  </a:schemeClr>
                </a:solidFill>
              </a:rPr>
              <a:t>Do </a:t>
            </a:r>
            <a:r>
              <a:rPr lang="sk-SK" sz="1000" dirty="0">
                <a:solidFill>
                  <a:schemeClr val="bg1">
                    <a:lumMod val="50000"/>
                  </a:schemeClr>
                </a:solidFill>
              </a:rPr>
              <a:t>akej miery súhlasíte s výrokom, že </a:t>
            </a:r>
            <a:r>
              <a:rPr lang="sk-SK" sz="1000" dirty="0" smtClean="0">
                <a:solidFill>
                  <a:schemeClr val="bg1">
                    <a:lumMod val="50000"/>
                  </a:schemeClr>
                </a:solidFill>
              </a:rPr>
              <a:t>„Kvalitné </a:t>
            </a:r>
            <a:r>
              <a:rPr lang="sk-SK" sz="1000" dirty="0">
                <a:solidFill>
                  <a:schemeClr val="bg1">
                    <a:lumMod val="50000"/>
                  </a:schemeClr>
                </a:solidFill>
              </a:rPr>
              <a:t>potraviny znamenajú zdravie“? </a:t>
            </a:r>
            <a:endParaRPr lang="sk-SK" sz="1000" dirty="0" smtClean="0">
              <a:solidFill>
                <a:schemeClr val="bg1">
                  <a:lumMod val="50000"/>
                </a:schemeClr>
              </a:solidFill>
            </a:endParaRPr>
          </a:p>
        </p:txBody>
      </p:sp>
      <p:graphicFrame>
        <p:nvGraphicFramePr>
          <p:cNvPr id="21" name="Graf 20"/>
          <p:cNvGraphicFramePr/>
          <p:nvPr>
            <p:extLst>
              <p:ext uri="{D42A27DB-BD31-4B8C-83A1-F6EECF244321}">
                <p14:modId xmlns:p14="http://schemas.microsoft.com/office/powerpoint/2010/main" val="2248252547"/>
              </p:ext>
            </p:extLst>
          </p:nvPr>
        </p:nvGraphicFramePr>
        <p:xfrm>
          <a:off x="235927" y="1528507"/>
          <a:ext cx="3460444" cy="39243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Object 112"/>
          <p:cNvGraphicFramePr>
            <a:graphicFrameLocks noChangeAspect="1"/>
          </p:cNvGraphicFramePr>
          <p:nvPr>
            <p:extLst>
              <p:ext uri="{D42A27DB-BD31-4B8C-83A1-F6EECF244321}">
                <p14:modId xmlns:p14="http://schemas.microsoft.com/office/powerpoint/2010/main" val="2989030252"/>
              </p:ext>
            </p:extLst>
          </p:nvPr>
        </p:nvGraphicFramePr>
        <p:xfrm>
          <a:off x="3981450" y="1508125"/>
          <a:ext cx="4959350" cy="4994275"/>
        </p:xfrm>
        <a:graphic>
          <a:graphicData uri="http://schemas.openxmlformats.org/drawingml/2006/chart">
            <c:chart xmlns:c="http://schemas.openxmlformats.org/drawingml/2006/chart" xmlns:r="http://schemas.openxmlformats.org/officeDocument/2006/relationships" r:id="rId3"/>
          </a:graphicData>
        </a:graphic>
      </p:graphicFrame>
      <p:sp>
        <p:nvSpPr>
          <p:cNvPr id="25" name="BlokTextu 24"/>
          <p:cNvSpPr txBox="1"/>
          <p:nvPr/>
        </p:nvSpPr>
        <p:spPr>
          <a:xfrm>
            <a:off x="4016912" y="1527151"/>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Vek </a:t>
            </a:r>
          </a:p>
        </p:txBody>
      </p:sp>
      <p:sp>
        <p:nvSpPr>
          <p:cNvPr id="26" name="BlokTextu 25"/>
          <p:cNvSpPr txBox="1"/>
          <p:nvPr/>
        </p:nvSpPr>
        <p:spPr>
          <a:xfrm>
            <a:off x="4016911" y="25908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Pohlavie</a:t>
            </a:r>
          </a:p>
        </p:txBody>
      </p:sp>
      <p:sp>
        <p:nvSpPr>
          <p:cNvPr id="27" name="BlokTextu 26"/>
          <p:cNvSpPr txBox="1"/>
          <p:nvPr/>
        </p:nvSpPr>
        <p:spPr>
          <a:xfrm>
            <a:off x="4016913" y="32004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Príjem domácnosti</a:t>
            </a:r>
          </a:p>
        </p:txBody>
      </p:sp>
      <p:sp>
        <p:nvSpPr>
          <p:cNvPr id="28" name="BlokTextu 27"/>
          <p:cNvSpPr txBox="1"/>
          <p:nvPr/>
        </p:nvSpPr>
        <p:spPr>
          <a:xfrm>
            <a:off x="4016913" y="4648200"/>
            <a:ext cx="1240887" cy="188925"/>
          </a:xfrm>
          <a:prstGeom prst="rect">
            <a:avLst/>
          </a:prstGeom>
          <a:solidFill>
            <a:schemeClr val="bg2"/>
          </a:solidFill>
        </p:spPr>
        <p:txBody>
          <a:bodyPr wrap="square" lIns="0" tIns="0" rIns="0" bIns="0" rtlCol="0" anchor="ctr">
            <a:noAutofit/>
          </a:bodyPr>
          <a:lstStyle/>
          <a:p>
            <a:pPr algn="ctr">
              <a:spcBef>
                <a:spcPts val="300"/>
              </a:spcBef>
            </a:pPr>
            <a:r>
              <a:rPr lang="sk-SK" sz="1000" dirty="0" smtClean="0">
                <a:solidFill>
                  <a:schemeClr val="bg1"/>
                </a:solidFill>
                <a:latin typeface="Arial" pitchFamily="34" charset="0"/>
                <a:cs typeface="Arial" pitchFamily="34" charset="0"/>
              </a:rPr>
              <a:t>Kraj</a:t>
            </a:r>
          </a:p>
        </p:txBody>
      </p:sp>
      <p:sp>
        <p:nvSpPr>
          <p:cNvPr id="29" name="Rectangle 26"/>
          <p:cNvSpPr>
            <a:spLocks noChangeArrowheads="1"/>
          </p:cNvSpPr>
          <p:nvPr/>
        </p:nvSpPr>
        <p:spPr bwMode="auto">
          <a:xfrm>
            <a:off x="247650" y="6381750"/>
            <a:ext cx="4770438" cy="247650"/>
          </a:xfrm>
          <a:prstGeom prst="rect">
            <a:avLst/>
          </a:prstGeom>
          <a:noFill/>
          <a:ln w="9525">
            <a:noFill/>
            <a:miter lim="800000"/>
            <a:headEnd/>
            <a:tailEnd/>
          </a:ln>
        </p:spPr>
        <p:txBody>
          <a:bodyPr lIns="90000" tIns="46800" rIns="90000" bIns="46800" anchor="b">
            <a:spAutoFit/>
          </a:bodyPr>
          <a:lstStyle/>
          <a:p>
            <a:pPr eaLnBrk="0" hangingPunct="0"/>
            <a:r>
              <a:rPr lang="sk-SK" sz="1000" b="0" dirty="0">
                <a:solidFill>
                  <a:schemeClr val="bg2"/>
                </a:solidFill>
                <a:latin typeface="+mn-lt"/>
              </a:rPr>
              <a:t>Báza: Celá vzorka</a:t>
            </a:r>
            <a:r>
              <a:rPr lang="en-GB" sz="1000" b="0" dirty="0">
                <a:solidFill>
                  <a:schemeClr val="bg2"/>
                </a:solidFill>
                <a:latin typeface="+mn-lt"/>
              </a:rPr>
              <a:t> </a:t>
            </a:r>
            <a:r>
              <a:rPr lang="sk-SK" sz="1000" b="0" dirty="0" smtClean="0">
                <a:solidFill>
                  <a:schemeClr val="bg2"/>
                </a:solidFill>
                <a:latin typeface="+mn-lt"/>
              </a:rPr>
              <a:t>(N = 519</a:t>
            </a:r>
            <a:r>
              <a:rPr lang="en-GB" sz="1000" b="0" dirty="0" smtClean="0">
                <a:solidFill>
                  <a:schemeClr val="bg2"/>
                </a:solidFill>
                <a:latin typeface="+mn-lt"/>
              </a:rPr>
              <a:t>)</a:t>
            </a:r>
            <a:endParaRPr lang="en-GB" sz="1000" b="0" dirty="0">
              <a:solidFill>
                <a:schemeClr val="bg2"/>
              </a:solidFill>
              <a:latin typeface="+mn-lt"/>
            </a:endParaRPr>
          </a:p>
        </p:txBody>
      </p:sp>
      <p:sp>
        <p:nvSpPr>
          <p:cNvPr id="2" name="Usmiata tvár 1"/>
          <p:cNvSpPr/>
          <p:nvPr/>
        </p:nvSpPr>
        <p:spPr bwMode="gray">
          <a:xfrm>
            <a:off x="282252" y="990600"/>
            <a:ext cx="488157" cy="457200"/>
          </a:xfrm>
          <a:prstGeom prst="smileyFace">
            <a:avLst/>
          </a:prstGeom>
          <a:solidFill>
            <a:schemeClr val="accent4"/>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indent="0" algn="ctr">
              <a:spcBef>
                <a:spcPts val="300"/>
              </a:spcBef>
            </a:pPr>
            <a:endParaRPr lang="sk-SK" sz="1600" dirty="0" err="1" smtClean="0">
              <a:solidFill>
                <a:schemeClr val="tx1"/>
              </a:solidFill>
              <a:latin typeface="Arial" pitchFamily="34" charset="0"/>
              <a:cs typeface="Arial" pitchFamily="34" charset="0"/>
            </a:endParaRPr>
          </a:p>
        </p:txBody>
      </p:sp>
      <p:sp>
        <p:nvSpPr>
          <p:cNvPr id="14" name="Freeform 36"/>
          <p:cNvSpPr>
            <a:spLocks/>
          </p:cNvSpPr>
          <p:nvPr/>
        </p:nvSpPr>
        <p:spPr bwMode="auto">
          <a:xfrm>
            <a:off x="838200" y="1066800"/>
            <a:ext cx="465447" cy="341267"/>
          </a:xfrm>
          <a:custGeom>
            <a:avLst/>
            <a:gdLst/>
            <a:ahLst/>
            <a:cxnLst>
              <a:cxn ang="0">
                <a:pos x="152" y="311"/>
              </a:cxn>
              <a:cxn ang="0">
                <a:pos x="10" y="170"/>
              </a:cxn>
              <a:cxn ang="0">
                <a:pos x="15" y="134"/>
              </a:cxn>
              <a:cxn ang="0">
                <a:pos x="50" y="130"/>
              </a:cxn>
              <a:cxn ang="0">
                <a:pos x="155" y="234"/>
              </a:cxn>
              <a:cxn ang="0">
                <a:pos x="383" y="7"/>
              </a:cxn>
              <a:cxn ang="0">
                <a:pos x="398" y="2"/>
              </a:cxn>
              <a:cxn ang="0">
                <a:pos x="414" y="12"/>
              </a:cxn>
              <a:cxn ang="0">
                <a:pos x="424" y="28"/>
              </a:cxn>
              <a:cxn ang="0">
                <a:pos x="419" y="44"/>
              </a:cxn>
              <a:cxn ang="0">
                <a:pos x="152" y="311"/>
              </a:cxn>
            </a:cxnLst>
            <a:rect l="0" t="0" r="r" b="b"/>
            <a:pathLst>
              <a:path w="426" h="311">
                <a:moveTo>
                  <a:pt x="152" y="311"/>
                </a:moveTo>
                <a:cubicBezTo>
                  <a:pt x="10" y="170"/>
                  <a:pt x="10" y="170"/>
                  <a:pt x="10" y="170"/>
                </a:cubicBezTo>
                <a:cubicBezTo>
                  <a:pt x="0" y="159"/>
                  <a:pt x="1" y="147"/>
                  <a:pt x="15" y="134"/>
                </a:cubicBezTo>
                <a:cubicBezTo>
                  <a:pt x="28" y="120"/>
                  <a:pt x="40" y="119"/>
                  <a:pt x="50" y="130"/>
                </a:cubicBezTo>
                <a:cubicBezTo>
                  <a:pt x="155" y="234"/>
                  <a:pt x="155" y="234"/>
                  <a:pt x="155" y="234"/>
                </a:cubicBezTo>
                <a:cubicBezTo>
                  <a:pt x="383" y="7"/>
                  <a:pt x="383" y="7"/>
                  <a:pt x="383" y="7"/>
                </a:cubicBezTo>
                <a:cubicBezTo>
                  <a:pt x="388" y="2"/>
                  <a:pt x="393" y="0"/>
                  <a:pt x="398" y="2"/>
                </a:cubicBezTo>
                <a:cubicBezTo>
                  <a:pt x="403" y="3"/>
                  <a:pt x="408" y="7"/>
                  <a:pt x="414" y="12"/>
                </a:cubicBezTo>
                <a:cubicBezTo>
                  <a:pt x="419" y="17"/>
                  <a:pt x="422" y="23"/>
                  <a:pt x="424" y="28"/>
                </a:cubicBezTo>
                <a:cubicBezTo>
                  <a:pt x="426" y="33"/>
                  <a:pt x="424" y="39"/>
                  <a:pt x="419" y="44"/>
                </a:cubicBezTo>
                <a:lnTo>
                  <a:pt x="152" y="311"/>
                </a:lnTo>
                <a:close/>
              </a:path>
            </a:pathLst>
          </a:custGeom>
          <a:solidFill>
            <a:schemeClr val="accent4"/>
          </a:solidFill>
          <a:ln w="28575">
            <a:solidFill>
              <a:schemeClr val="accent3"/>
            </a:solidFill>
            <a:round/>
            <a:headEnd/>
            <a:tailEnd/>
          </a:ln>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2060107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sk-SK" dirty="0" smtClean="0"/>
              <a:t>4. Závery a odporúčania</a:t>
            </a:r>
            <a:endParaRPr lang="it-IT" dirty="0" smtClean="0"/>
          </a:p>
        </p:txBody>
      </p:sp>
    </p:spTree>
    <p:extLst>
      <p:ext uri="{BB962C8B-B14F-4D97-AF65-F5344CB8AC3E}">
        <p14:creationId xmlns:p14="http://schemas.microsoft.com/office/powerpoint/2010/main" val="3693048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Inhaltsplatzhalter 7"/>
          <p:cNvSpPr txBox="1">
            <a:spLocks/>
          </p:cNvSpPr>
          <p:nvPr/>
        </p:nvSpPr>
        <p:spPr bwMode="gray">
          <a:xfrm>
            <a:off x="2590801" y="1123948"/>
            <a:ext cx="6229350" cy="1390652"/>
          </a:xfrm>
          <a:prstGeom prst="rect">
            <a:avLst/>
          </a:prstGeom>
          <a:noFill/>
          <a:ln>
            <a:solidFill>
              <a:schemeClr val="accent2"/>
            </a:solidFill>
          </a:ln>
          <a:effectLst/>
        </p:spPr>
        <p:txBody>
          <a:bodyPr lIns="396000" tIns="46800" rIns="90000" bIns="46800" anchor="ctr" anchorCtr="0"/>
          <a:lst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mn-lt"/>
                <a:ea typeface="+mn-ea"/>
                <a:cs typeface="+mn-cs"/>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mn-lt"/>
                <a:ea typeface="+mn-ea"/>
                <a:cs typeface="+mn-cs"/>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3pPr>
            <a:lvl4pPr marL="361950"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4pPr>
            <a:lvl5pPr marL="542925" indent="-180975" algn="l" defTabSz="914400" rtl="0" eaLnBrk="1" latinLnBrk="0" hangingPunct="1">
              <a:spcBef>
                <a:spcPts val="300"/>
              </a:spcBef>
              <a:spcAft>
                <a:spcPts val="0"/>
              </a:spcAft>
              <a:buFont typeface="Arial" pitchFamily="34" charset="0"/>
              <a:buChar char="•"/>
              <a:defRPr sz="1600" b="0" kern="1200">
                <a:solidFill>
                  <a:schemeClr val="tx1"/>
                </a:solidFill>
                <a:latin typeface="+mn-lt"/>
                <a:ea typeface="+mn-ea"/>
                <a:cs typeface="+mn-cs"/>
              </a:defRPr>
            </a:lvl5pPr>
            <a:lvl6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6pPr>
            <a:lvl7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7pPr>
            <a:lvl8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8pPr>
            <a:lvl9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9pPr>
          </a:lstStyle>
          <a:p>
            <a:pPr marL="354013" indent="-171450">
              <a:spcBef>
                <a:spcPts val="0"/>
              </a:spcBef>
              <a:spcAft>
                <a:spcPts val="600"/>
              </a:spcAft>
              <a:buFont typeface="Wingdings" pitchFamily="2" charset="2"/>
              <a:buChar char="v"/>
            </a:pPr>
            <a:r>
              <a:rPr lang="sk-SK" sz="1200" dirty="0" smtClean="0">
                <a:solidFill>
                  <a:schemeClr val="tx1"/>
                </a:solidFill>
              </a:rPr>
              <a:t>Hoci si kampaň zotrvačnosťou zachováva svoju znalosť, odporúčame ju zachovať a naďalej </a:t>
            </a:r>
            <a:r>
              <a:rPr lang="sk-SK" sz="1200" b="1" dirty="0">
                <a:solidFill>
                  <a:schemeClr val="tx1"/>
                </a:solidFill>
              </a:rPr>
              <a:t>pokračovať v pravidelnom vzdelávaní a osvete </a:t>
            </a:r>
            <a:r>
              <a:rPr lang="sk-SK" sz="1200" dirty="0">
                <a:solidFill>
                  <a:schemeClr val="tx1"/>
                </a:solidFill>
              </a:rPr>
              <a:t>slovenských spotrebiteľov ku kúpe slovenských potravín. </a:t>
            </a:r>
            <a:r>
              <a:rPr lang="sk-SK" sz="1200" dirty="0" smtClean="0">
                <a:solidFill>
                  <a:schemeClr val="tx1"/>
                </a:solidFill>
              </a:rPr>
              <a:t>Je viditeľný trend </a:t>
            </a:r>
            <a:r>
              <a:rPr lang="sk-SK" sz="1200" b="1" dirty="0" smtClean="0">
                <a:solidFill>
                  <a:schemeClr val="tx1"/>
                </a:solidFill>
              </a:rPr>
              <a:t>všímania si označovania pôvodu </a:t>
            </a:r>
            <a:r>
              <a:rPr lang="sk-SK" sz="1200" dirty="0" smtClean="0">
                <a:solidFill>
                  <a:schemeClr val="tx1"/>
                </a:solidFill>
              </a:rPr>
              <a:t>výrobkov.</a:t>
            </a:r>
          </a:p>
          <a:p>
            <a:pPr marL="354013" indent="-171450">
              <a:spcBef>
                <a:spcPts val="0"/>
              </a:spcBef>
              <a:spcAft>
                <a:spcPts val="600"/>
              </a:spcAft>
              <a:buFont typeface="Wingdings" pitchFamily="2" charset="2"/>
              <a:buChar char="v"/>
            </a:pPr>
            <a:r>
              <a:rPr lang="sk-SK" sz="1200" b="1" dirty="0" smtClean="0">
                <a:solidFill>
                  <a:schemeClr val="tx1"/>
                </a:solidFill>
              </a:rPr>
              <a:t>Rozšírenie spolupráce </a:t>
            </a:r>
            <a:r>
              <a:rPr lang="sk-SK" sz="1200" dirty="0">
                <a:solidFill>
                  <a:schemeClr val="tx1"/>
                </a:solidFill>
              </a:rPr>
              <a:t>v kampani </a:t>
            </a:r>
            <a:r>
              <a:rPr lang="sk-SK" sz="1200" b="1" dirty="0" smtClean="0">
                <a:solidFill>
                  <a:schemeClr val="tx1"/>
                </a:solidFill>
              </a:rPr>
              <a:t>s obchodnými reťazcami</a:t>
            </a:r>
            <a:r>
              <a:rPr lang="sk-SK" sz="1200" dirty="0" smtClean="0">
                <a:solidFill>
                  <a:schemeClr val="tx1"/>
                </a:solidFill>
              </a:rPr>
              <a:t>. </a:t>
            </a:r>
            <a:r>
              <a:rPr lang="sk-SK" sz="1200" dirty="0">
                <a:solidFill>
                  <a:schemeClr val="tx1"/>
                </a:solidFill>
              </a:rPr>
              <a:t>Spotrebitelia vnímajú hlavne makroekonomický </a:t>
            </a:r>
            <a:r>
              <a:rPr lang="sk-SK" sz="1200" dirty="0" smtClean="0">
                <a:solidFill>
                  <a:schemeClr val="tx1"/>
                </a:solidFill>
              </a:rPr>
              <a:t>vplyv zapojených reťazcov. </a:t>
            </a:r>
          </a:p>
        </p:txBody>
      </p:sp>
      <p:graphicFrame>
        <p:nvGraphicFramePr>
          <p:cNvPr id="23554" name="Rectangle 2" hidden="1"/>
          <p:cNvGraphicFramePr>
            <a:graphicFrameLocks/>
          </p:cNvGraphicFramePr>
          <p:nvPr>
            <p:custDataLst>
              <p:tags r:id="rId2"/>
            </p:custDataLst>
            <p:extLst>
              <p:ext uri="{D42A27DB-BD31-4B8C-83A1-F6EECF244321}">
                <p14:modId xmlns:p14="http://schemas.microsoft.com/office/powerpoint/2010/main" val="1309677140"/>
              </p:ext>
            </p:extLst>
          </p:nvPr>
        </p:nvGraphicFramePr>
        <p:xfrm>
          <a:off x="0" y="0"/>
          <a:ext cx="149225" cy="149225"/>
        </p:xfrm>
        <a:graphic>
          <a:graphicData uri="http://schemas.openxmlformats.org/presentationml/2006/ole">
            <mc:AlternateContent xmlns:mc="http://schemas.openxmlformats.org/markup-compatibility/2006">
              <mc:Choice xmlns:v="urn:schemas-microsoft-com:vml" Requires="v">
                <p:oleObj spid="_x0000_s1327" name="think-cell Slide" r:id="rId9" imgW="0" imgH="0" progId="">
                  <p:embed/>
                </p:oleObj>
              </mc:Choice>
              <mc:Fallback>
                <p:oleObj name="think-cell Slide" r:id="rId9" imgW="0" imgH="0" progId="">
                  <p:embed/>
                  <p:pic>
                    <p:nvPicPr>
                      <p:cNvPr id="0" name="AutoShape 2"/>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9225" cy="149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58" name="Rectangle 16"/>
          <p:cNvSpPr>
            <a:spLocks noGrp="1" noChangeArrowheads="1"/>
          </p:cNvSpPr>
          <p:nvPr>
            <p:ph type="title"/>
          </p:nvPr>
        </p:nvSpPr>
        <p:spPr bwMode="gray"/>
        <p:txBody>
          <a:bodyPr/>
          <a:lstStyle/>
          <a:p>
            <a:r>
              <a:rPr lang="sk-SK" dirty="0" smtClean="0"/>
              <a:t>Odporúčania</a:t>
            </a:r>
            <a:endParaRPr lang="en-US" dirty="0"/>
          </a:p>
        </p:txBody>
      </p:sp>
      <p:sp>
        <p:nvSpPr>
          <p:cNvPr id="23560" name="AutoShape 6"/>
          <p:cNvSpPr>
            <a:spLocks noChangeArrowheads="1"/>
          </p:cNvSpPr>
          <p:nvPr>
            <p:custDataLst>
              <p:tags r:id="rId3"/>
            </p:custDataLst>
          </p:nvPr>
        </p:nvSpPr>
        <p:spPr bwMode="gray">
          <a:xfrm>
            <a:off x="323410" y="1123950"/>
            <a:ext cx="2444434" cy="1390651"/>
          </a:xfrm>
          <a:prstGeom prst="homePlate">
            <a:avLst>
              <a:gd name="adj" fmla="val 20080"/>
            </a:avLst>
          </a:prstGeom>
          <a:solidFill>
            <a:schemeClr val="accent2"/>
          </a:solidFill>
          <a:ln w="19050">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6800" rIns="91440" bIns="46800" numCol="1" spcCol="0" rtlCol="0" fromWordArt="0" anchor="ctr" anchorCtr="0" forceAA="0" compatLnSpc="1">
            <a:prstTxWarp prst="textNoShape">
              <a:avLst/>
            </a:prstTxWarp>
            <a:noAutofit/>
          </a:bodyPr>
          <a:lstStyle/>
          <a:p>
            <a:pPr marL="357188" lvl="2"/>
            <a:r>
              <a:rPr lang="sk-SK" sz="1200" b="1" dirty="0" smtClean="0">
                <a:solidFill>
                  <a:schemeClr val="bg1"/>
                </a:solidFill>
              </a:rPr>
              <a:t>Pokračovanie v kampani, pravidelné vzdelávanie </a:t>
            </a:r>
            <a:br>
              <a:rPr lang="sk-SK" sz="1200" b="1" dirty="0" smtClean="0">
                <a:solidFill>
                  <a:schemeClr val="bg1"/>
                </a:solidFill>
              </a:rPr>
            </a:br>
            <a:r>
              <a:rPr lang="sk-SK" sz="1200" b="1" dirty="0" smtClean="0">
                <a:solidFill>
                  <a:schemeClr val="bg1"/>
                </a:solidFill>
              </a:rPr>
              <a:t>a osveta</a:t>
            </a:r>
          </a:p>
        </p:txBody>
      </p:sp>
      <p:sp>
        <p:nvSpPr>
          <p:cNvPr id="18" name="Inhaltsplatzhalter 7"/>
          <p:cNvSpPr txBox="1">
            <a:spLocks/>
          </p:cNvSpPr>
          <p:nvPr/>
        </p:nvSpPr>
        <p:spPr bwMode="gray">
          <a:xfrm>
            <a:off x="2590801" y="4184860"/>
            <a:ext cx="6229354" cy="1225339"/>
          </a:xfrm>
          <a:prstGeom prst="rect">
            <a:avLst/>
          </a:prstGeom>
          <a:noFill/>
          <a:ln>
            <a:solidFill>
              <a:schemeClr val="accent3"/>
            </a:solidFill>
          </a:ln>
          <a:effectLst/>
        </p:spPr>
        <p:txBody>
          <a:bodyPr lIns="396000" tIns="46800" rIns="90000" bIns="46800" anchor="ctr" anchorCtr="0"/>
          <a:lst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mn-lt"/>
                <a:ea typeface="+mn-ea"/>
                <a:cs typeface="+mn-cs"/>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mn-lt"/>
                <a:ea typeface="+mn-ea"/>
                <a:cs typeface="+mn-cs"/>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3pPr>
            <a:lvl4pPr marL="361950"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4pPr>
            <a:lvl5pPr marL="542925" indent="-180975" algn="l" defTabSz="914400" rtl="0" eaLnBrk="1" latinLnBrk="0" hangingPunct="1">
              <a:spcBef>
                <a:spcPts val="300"/>
              </a:spcBef>
              <a:spcAft>
                <a:spcPts val="0"/>
              </a:spcAft>
              <a:buFont typeface="Arial" pitchFamily="34" charset="0"/>
              <a:buChar char="•"/>
              <a:defRPr sz="1600" b="0" kern="1200">
                <a:solidFill>
                  <a:schemeClr val="tx1"/>
                </a:solidFill>
                <a:latin typeface="+mn-lt"/>
                <a:ea typeface="+mn-ea"/>
                <a:cs typeface="+mn-cs"/>
              </a:defRPr>
            </a:lvl5pPr>
            <a:lvl6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6pPr>
            <a:lvl7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7pPr>
            <a:lvl8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8pPr>
            <a:lvl9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9pPr>
          </a:lstStyle>
          <a:p>
            <a:pPr marL="357188" indent="-179388">
              <a:buFont typeface="Arial" pitchFamily="34" charset="0"/>
              <a:buChar char="•"/>
            </a:pPr>
            <a:r>
              <a:rPr lang="sk-SK" sz="1200" dirty="0">
                <a:solidFill>
                  <a:schemeClr val="tx1"/>
                </a:solidFill>
              </a:rPr>
              <a:t>Je viditeľná potreba slovenských </a:t>
            </a:r>
            <a:r>
              <a:rPr lang="sk-SK" sz="1200" dirty="0" smtClean="0">
                <a:solidFill>
                  <a:schemeClr val="tx1"/>
                </a:solidFill>
              </a:rPr>
              <a:t>zákazníkov mať jasne označený pôvod výrobku  </a:t>
            </a:r>
            <a:r>
              <a:rPr lang="sk-SK" sz="1200" dirty="0">
                <a:solidFill>
                  <a:schemeClr val="tx1"/>
                </a:solidFill>
              </a:rPr>
              <a:t>(resp. </a:t>
            </a:r>
            <a:r>
              <a:rPr lang="sk-SK" sz="1200" dirty="0" smtClean="0">
                <a:solidFill>
                  <a:schemeClr val="tx1"/>
                </a:solidFill>
              </a:rPr>
              <a:t>zdôraznený/viditeľný jeho slovenský pôvod). Logo a kampaň majú potenciál budovať „nadstavbu“ kvality k označovaniu pôvodu výrobkov. </a:t>
            </a:r>
            <a:endParaRPr lang="sk-SK" sz="1200" dirty="0">
              <a:solidFill>
                <a:schemeClr val="tx1"/>
              </a:solidFill>
            </a:endParaRPr>
          </a:p>
          <a:p>
            <a:pPr marL="357188" indent="-179388">
              <a:buFont typeface="Arial" pitchFamily="34" charset="0"/>
              <a:buChar char="•"/>
            </a:pPr>
            <a:r>
              <a:rPr lang="sk-SK" sz="1200" b="1" dirty="0" smtClean="0">
                <a:solidFill>
                  <a:schemeClr val="tx1"/>
                </a:solidFill>
              </a:rPr>
              <a:t>Odporúčame naďalej sa zameriavať apelovať v komunikácii aj na kvalitu </a:t>
            </a:r>
            <a:r>
              <a:rPr lang="sk-SK" sz="1200" dirty="0" smtClean="0">
                <a:solidFill>
                  <a:schemeClr val="tx1"/>
                </a:solidFill>
              </a:rPr>
              <a:t>slovenských výrobkov, resp. na kvalitu výrobkov označených týmto logom.</a:t>
            </a:r>
          </a:p>
        </p:txBody>
      </p:sp>
      <p:sp>
        <p:nvSpPr>
          <p:cNvPr id="19" name="AutoShape 6"/>
          <p:cNvSpPr>
            <a:spLocks noChangeArrowheads="1"/>
          </p:cNvSpPr>
          <p:nvPr>
            <p:custDataLst>
              <p:tags r:id="rId4"/>
            </p:custDataLst>
          </p:nvPr>
        </p:nvSpPr>
        <p:spPr bwMode="gray">
          <a:xfrm>
            <a:off x="323411" y="4184862"/>
            <a:ext cx="2401181" cy="1225338"/>
          </a:xfrm>
          <a:prstGeom prst="homePlate">
            <a:avLst>
              <a:gd name="adj" fmla="val 20080"/>
            </a:avLst>
          </a:prstGeom>
          <a:solidFill>
            <a:schemeClr val="accent3"/>
          </a:solidFill>
          <a:ln w="19050">
            <a:solidFill>
              <a:schemeClr val="accent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6800" rIns="91440" bIns="46800" numCol="1" spcCol="0" rtlCol="0" fromWordArt="0" anchor="ctr" anchorCtr="0" forceAA="0" compatLnSpc="1">
            <a:prstTxWarp prst="textNoShape">
              <a:avLst/>
            </a:prstTxWarp>
            <a:noAutofit/>
          </a:bodyPr>
          <a:lstStyle/>
          <a:p>
            <a:pPr marL="354013">
              <a:spcAft>
                <a:spcPts val="1200"/>
              </a:spcAft>
            </a:pPr>
            <a:r>
              <a:rPr lang="sk-SK" sz="1200" b="1" dirty="0">
                <a:solidFill>
                  <a:schemeClr val="bg1"/>
                </a:solidFill>
              </a:rPr>
              <a:t>Komunikácia </a:t>
            </a:r>
            <a:r>
              <a:rPr lang="sk-SK" sz="1200" b="1" dirty="0" smtClean="0">
                <a:solidFill>
                  <a:schemeClr val="bg1"/>
                </a:solidFill>
              </a:rPr>
              <a:t>kvality, zdôrazňovanie </a:t>
            </a:r>
            <a:r>
              <a:rPr lang="sk-SK" sz="1200" b="1" dirty="0">
                <a:solidFill>
                  <a:schemeClr val="bg1"/>
                </a:solidFill>
              </a:rPr>
              <a:t>označovania </a:t>
            </a:r>
            <a:r>
              <a:rPr lang="sk-SK" sz="1200" b="1" dirty="0" smtClean="0">
                <a:solidFill>
                  <a:schemeClr val="bg1"/>
                </a:solidFill>
              </a:rPr>
              <a:t>kvality</a:t>
            </a:r>
            <a:endParaRPr lang="sk-SK" sz="1200" b="1" dirty="0">
              <a:solidFill>
                <a:schemeClr val="bg1"/>
              </a:solidFill>
            </a:endParaRPr>
          </a:p>
        </p:txBody>
      </p:sp>
      <p:sp>
        <p:nvSpPr>
          <p:cNvPr id="20" name="Inhaltsplatzhalter 7"/>
          <p:cNvSpPr txBox="1">
            <a:spLocks/>
          </p:cNvSpPr>
          <p:nvPr/>
        </p:nvSpPr>
        <p:spPr bwMode="gray">
          <a:xfrm>
            <a:off x="2590801" y="5486398"/>
            <a:ext cx="6229353" cy="838201"/>
          </a:xfrm>
          <a:prstGeom prst="rect">
            <a:avLst/>
          </a:prstGeom>
          <a:noFill/>
          <a:ln>
            <a:solidFill>
              <a:schemeClr val="accent5"/>
            </a:solidFill>
          </a:ln>
          <a:effectLst/>
        </p:spPr>
        <p:txBody>
          <a:bodyPr lIns="396000" tIns="46800" rIns="90000" bIns="46800" anchor="ctr" anchorCtr="0"/>
          <a:lst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mn-lt"/>
                <a:ea typeface="+mn-ea"/>
                <a:cs typeface="+mn-cs"/>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mn-lt"/>
                <a:ea typeface="+mn-ea"/>
                <a:cs typeface="+mn-cs"/>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3pPr>
            <a:lvl4pPr marL="361950"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4pPr>
            <a:lvl5pPr marL="542925" indent="-180975" algn="l" defTabSz="914400" rtl="0" eaLnBrk="1" latinLnBrk="0" hangingPunct="1">
              <a:spcBef>
                <a:spcPts val="300"/>
              </a:spcBef>
              <a:spcAft>
                <a:spcPts val="0"/>
              </a:spcAft>
              <a:buFont typeface="Arial" pitchFamily="34" charset="0"/>
              <a:buChar char="•"/>
              <a:defRPr sz="1600" b="0" kern="1200">
                <a:solidFill>
                  <a:schemeClr val="tx1"/>
                </a:solidFill>
                <a:latin typeface="+mn-lt"/>
                <a:ea typeface="+mn-ea"/>
                <a:cs typeface="+mn-cs"/>
              </a:defRPr>
            </a:lvl5pPr>
            <a:lvl6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6pPr>
            <a:lvl7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7pPr>
            <a:lvl8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8pPr>
            <a:lvl9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9pPr>
          </a:lstStyle>
          <a:p>
            <a:pPr marL="357188" indent="-179388">
              <a:buFont typeface="Arial" pitchFamily="34" charset="0"/>
              <a:buChar char="•"/>
            </a:pPr>
            <a:r>
              <a:rPr lang="sk-SK" sz="1200" dirty="0" smtClean="0">
                <a:solidFill>
                  <a:schemeClr val="tx1"/>
                </a:solidFill>
              </a:rPr>
              <a:t>Zvážiť zjednotenie viacerých snáh o označovanie kvalitných slovenských výrobkov a </a:t>
            </a:r>
            <a:r>
              <a:rPr lang="sk-SK" sz="1200" b="1" dirty="0" smtClean="0">
                <a:solidFill>
                  <a:schemeClr val="tx1"/>
                </a:solidFill>
              </a:rPr>
              <a:t>označovať jednotným logom, </a:t>
            </a:r>
            <a:r>
              <a:rPr lang="sk-SK" sz="1200" dirty="0" smtClean="0">
                <a:solidFill>
                  <a:schemeClr val="tx1"/>
                </a:solidFill>
              </a:rPr>
              <a:t>prípadne zvážiť dvojité označovanie pôvod/kvalita (s ich jasným odlíšením a komunikáciou). </a:t>
            </a:r>
          </a:p>
        </p:txBody>
      </p:sp>
      <p:sp>
        <p:nvSpPr>
          <p:cNvPr id="21" name="AutoShape 6"/>
          <p:cNvSpPr>
            <a:spLocks noChangeArrowheads="1"/>
          </p:cNvSpPr>
          <p:nvPr>
            <p:custDataLst>
              <p:tags r:id="rId5"/>
            </p:custDataLst>
          </p:nvPr>
        </p:nvSpPr>
        <p:spPr bwMode="gray">
          <a:xfrm>
            <a:off x="323412" y="5486400"/>
            <a:ext cx="2401180" cy="838200"/>
          </a:xfrm>
          <a:prstGeom prst="homePlate">
            <a:avLst>
              <a:gd name="adj" fmla="val 20080"/>
            </a:avLst>
          </a:prstGeom>
          <a:solidFill>
            <a:schemeClr val="accent5"/>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6800" rIns="91440" bIns="46800" numCol="1" spcCol="0" rtlCol="0" fromWordArt="0" anchor="ctr" anchorCtr="0" forceAA="0" compatLnSpc="1">
            <a:prstTxWarp prst="textNoShape">
              <a:avLst/>
            </a:prstTxWarp>
            <a:noAutofit/>
          </a:bodyPr>
          <a:lstStyle/>
          <a:p>
            <a:pPr marL="357188"/>
            <a:r>
              <a:rPr lang="sk-SK" sz="1200" b="1" dirty="0" smtClean="0">
                <a:solidFill>
                  <a:schemeClr val="bg1"/>
                </a:solidFill>
              </a:rPr>
              <a:t>Jednoznačné </a:t>
            </a:r>
          </a:p>
          <a:p>
            <a:pPr marL="357188"/>
            <a:r>
              <a:rPr lang="sk-SK" sz="1200" b="1" dirty="0" smtClean="0">
                <a:solidFill>
                  <a:schemeClr val="bg1"/>
                </a:solidFill>
              </a:rPr>
              <a:t>označovanie</a:t>
            </a:r>
            <a:endParaRPr lang="sk-SK" sz="1200" b="1" dirty="0">
              <a:solidFill>
                <a:schemeClr val="bg1"/>
              </a:solidFill>
            </a:endParaRPr>
          </a:p>
        </p:txBody>
      </p:sp>
      <p:sp>
        <p:nvSpPr>
          <p:cNvPr id="15" name="Freeform 27"/>
          <p:cNvSpPr>
            <a:spLocks noChangeAspect="1"/>
          </p:cNvSpPr>
          <p:nvPr/>
        </p:nvSpPr>
        <p:spPr bwMode="gray">
          <a:xfrm>
            <a:off x="395536" y="1693200"/>
            <a:ext cx="316800" cy="288000"/>
          </a:xfrm>
          <a:custGeom>
            <a:avLst/>
            <a:gdLst/>
            <a:ahLst/>
            <a:cxnLst>
              <a:cxn ang="0">
                <a:pos x="333" y="0"/>
              </a:cxn>
              <a:cxn ang="0">
                <a:pos x="342" y="12"/>
              </a:cxn>
              <a:cxn ang="0">
                <a:pos x="224" y="135"/>
              </a:cxn>
              <a:cxn ang="0">
                <a:pos x="126" y="290"/>
              </a:cxn>
              <a:cxn ang="0">
                <a:pos x="108" y="302"/>
              </a:cxn>
              <a:cxn ang="0">
                <a:pos x="77" y="326"/>
              </a:cxn>
              <a:cxn ang="0">
                <a:pos x="63" y="287"/>
              </a:cxn>
              <a:cxn ang="0">
                <a:pos x="56" y="271"/>
              </a:cxn>
              <a:cxn ang="0">
                <a:pos x="28" y="220"/>
              </a:cxn>
              <a:cxn ang="0">
                <a:pos x="0" y="198"/>
              </a:cxn>
              <a:cxn ang="0">
                <a:pos x="49" y="170"/>
              </a:cxn>
              <a:cxn ang="0">
                <a:pos x="91" y="222"/>
              </a:cxn>
              <a:cxn ang="0">
                <a:pos x="98" y="239"/>
              </a:cxn>
              <a:cxn ang="0">
                <a:pos x="205" y="102"/>
              </a:cxn>
              <a:cxn ang="0">
                <a:pos x="333" y="0"/>
              </a:cxn>
            </a:cxnLst>
            <a:rect l="0" t="0" r="r" b="b"/>
            <a:pathLst>
              <a:path w="342" h="326">
                <a:moveTo>
                  <a:pt x="333" y="0"/>
                </a:moveTo>
                <a:cubicBezTo>
                  <a:pt x="342" y="12"/>
                  <a:pt x="342" y="12"/>
                  <a:pt x="342" y="12"/>
                </a:cubicBezTo>
                <a:cubicBezTo>
                  <a:pt x="307" y="39"/>
                  <a:pt x="268" y="79"/>
                  <a:pt x="224" y="135"/>
                </a:cubicBezTo>
                <a:cubicBezTo>
                  <a:pt x="181" y="190"/>
                  <a:pt x="149" y="242"/>
                  <a:pt x="126" y="290"/>
                </a:cubicBezTo>
                <a:cubicBezTo>
                  <a:pt x="108" y="302"/>
                  <a:pt x="108" y="302"/>
                  <a:pt x="108" y="302"/>
                </a:cubicBezTo>
                <a:cubicBezTo>
                  <a:pt x="92" y="313"/>
                  <a:pt x="82" y="320"/>
                  <a:pt x="77" y="326"/>
                </a:cubicBezTo>
                <a:cubicBezTo>
                  <a:pt x="75" y="318"/>
                  <a:pt x="70" y="305"/>
                  <a:pt x="63" y="287"/>
                </a:cubicBezTo>
                <a:cubicBezTo>
                  <a:pt x="56" y="271"/>
                  <a:pt x="56" y="271"/>
                  <a:pt x="56" y="271"/>
                </a:cubicBezTo>
                <a:cubicBezTo>
                  <a:pt x="46" y="248"/>
                  <a:pt x="37" y="231"/>
                  <a:pt x="28" y="220"/>
                </a:cubicBezTo>
                <a:cubicBezTo>
                  <a:pt x="20" y="209"/>
                  <a:pt x="10" y="202"/>
                  <a:pt x="0" y="198"/>
                </a:cubicBezTo>
                <a:cubicBezTo>
                  <a:pt x="18" y="179"/>
                  <a:pt x="34" y="170"/>
                  <a:pt x="49" y="170"/>
                </a:cubicBezTo>
                <a:cubicBezTo>
                  <a:pt x="61" y="170"/>
                  <a:pt x="75" y="187"/>
                  <a:pt x="91" y="222"/>
                </a:cubicBezTo>
                <a:cubicBezTo>
                  <a:pt x="98" y="239"/>
                  <a:pt x="98" y="239"/>
                  <a:pt x="98" y="239"/>
                </a:cubicBezTo>
                <a:cubicBezTo>
                  <a:pt x="126" y="192"/>
                  <a:pt x="162" y="146"/>
                  <a:pt x="205" y="102"/>
                </a:cubicBezTo>
                <a:cubicBezTo>
                  <a:pt x="249" y="57"/>
                  <a:pt x="292" y="23"/>
                  <a:pt x="333" y="0"/>
                </a:cubicBezTo>
                <a:close/>
              </a:path>
            </a:pathLst>
          </a:custGeom>
          <a:solidFill>
            <a:schemeClr val="bg1"/>
          </a:solidFill>
          <a:ln w="9525" cap="flat" cmpd="sng">
            <a:noFill/>
            <a:prstDash val="solid"/>
            <a:round/>
            <a:headEnd type="none" w="med" len="med"/>
            <a:tailEnd type="none" w="med" len="med"/>
          </a:ln>
          <a:effectLst>
            <a:outerShdw blurRad="50800" dist="38100" dir="2700000" algn="tl" rotWithShape="0">
              <a:prstClr val="black">
                <a:alpha val="40000"/>
              </a:prstClr>
            </a:outerShdw>
          </a:effectLst>
        </p:spPr>
        <p:txBody>
          <a:bodyPr/>
          <a:lstStyle/>
          <a:p>
            <a:endParaRPr lang="en-US" dirty="0">
              <a:latin typeface="Arial" pitchFamily="34" charset="0"/>
            </a:endParaRPr>
          </a:p>
        </p:txBody>
      </p:sp>
      <p:sp>
        <p:nvSpPr>
          <p:cNvPr id="29" name="Freeform 27"/>
          <p:cNvSpPr>
            <a:spLocks noChangeAspect="1"/>
          </p:cNvSpPr>
          <p:nvPr/>
        </p:nvSpPr>
        <p:spPr bwMode="gray">
          <a:xfrm>
            <a:off x="384385" y="4648200"/>
            <a:ext cx="316800" cy="288000"/>
          </a:xfrm>
          <a:custGeom>
            <a:avLst/>
            <a:gdLst/>
            <a:ahLst/>
            <a:cxnLst>
              <a:cxn ang="0">
                <a:pos x="333" y="0"/>
              </a:cxn>
              <a:cxn ang="0">
                <a:pos x="342" y="12"/>
              </a:cxn>
              <a:cxn ang="0">
                <a:pos x="224" y="135"/>
              </a:cxn>
              <a:cxn ang="0">
                <a:pos x="126" y="290"/>
              </a:cxn>
              <a:cxn ang="0">
                <a:pos x="108" y="302"/>
              </a:cxn>
              <a:cxn ang="0">
                <a:pos x="77" y="326"/>
              </a:cxn>
              <a:cxn ang="0">
                <a:pos x="63" y="287"/>
              </a:cxn>
              <a:cxn ang="0">
                <a:pos x="56" y="271"/>
              </a:cxn>
              <a:cxn ang="0">
                <a:pos x="28" y="220"/>
              </a:cxn>
              <a:cxn ang="0">
                <a:pos x="0" y="198"/>
              </a:cxn>
              <a:cxn ang="0">
                <a:pos x="49" y="170"/>
              </a:cxn>
              <a:cxn ang="0">
                <a:pos x="91" y="222"/>
              </a:cxn>
              <a:cxn ang="0">
                <a:pos x="98" y="239"/>
              </a:cxn>
              <a:cxn ang="0">
                <a:pos x="205" y="102"/>
              </a:cxn>
              <a:cxn ang="0">
                <a:pos x="333" y="0"/>
              </a:cxn>
            </a:cxnLst>
            <a:rect l="0" t="0" r="r" b="b"/>
            <a:pathLst>
              <a:path w="342" h="326">
                <a:moveTo>
                  <a:pt x="333" y="0"/>
                </a:moveTo>
                <a:cubicBezTo>
                  <a:pt x="342" y="12"/>
                  <a:pt x="342" y="12"/>
                  <a:pt x="342" y="12"/>
                </a:cubicBezTo>
                <a:cubicBezTo>
                  <a:pt x="307" y="39"/>
                  <a:pt x="268" y="79"/>
                  <a:pt x="224" y="135"/>
                </a:cubicBezTo>
                <a:cubicBezTo>
                  <a:pt x="181" y="190"/>
                  <a:pt x="149" y="242"/>
                  <a:pt x="126" y="290"/>
                </a:cubicBezTo>
                <a:cubicBezTo>
                  <a:pt x="108" y="302"/>
                  <a:pt x="108" y="302"/>
                  <a:pt x="108" y="302"/>
                </a:cubicBezTo>
                <a:cubicBezTo>
                  <a:pt x="92" y="313"/>
                  <a:pt x="82" y="320"/>
                  <a:pt x="77" y="326"/>
                </a:cubicBezTo>
                <a:cubicBezTo>
                  <a:pt x="75" y="318"/>
                  <a:pt x="70" y="305"/>
                  <a:pt x="63" y="287"/>
                </a:cubicBezTo>
                <a:cubicBezTo>
                  <a:pt x="56" y="271"/>
                  <a:pt x="56" y="271"/>
                  <a:pt x="56" y="271"/>
                </a:cubicBezTo>
                <a:cubicBezTo>
                  <a:pt x="46" y="248"/>
                  <a:pt x="37" y="231"/>
                  <a:pt x="28" y="220"/>
                </a:cubicBezTo>
                <a:cubicBezTo>
                  <a:pt x="20" y="209"/>
                  <a:pt x="10" y="202"/>
                  <a:pt x="0" y="198"/>
                </a:cubicBezTo>
                <a:cubicBezTo>
                  <a:pt x="18" y="179"/>
                  <a:pt x="34" y="170"/>
                  <a:pt x="49" y="170"/>
                </a:cubicBezTo>
                <a:cubicBezTo>
                  <a:pt x="61" y="170"/>
                  <a:pt x="75" y="187"/>
                  <a:pt x="91" y="222"/>
                </a:cubicBezTo>
                <a:cubicBezTo>
                  <a:pt x="98" y="239"/>
                  <a:pt x="98" y="239"/>
                  <a:pt x="98" y="239"/>
                </a:cubicBezTo>
                <a:cubicBezTo>
                  <a:pt x="126" y="192"/>
                  <a:pt x="162" y="146"/>
                  <a:pt x="205" y="102"/>
                </a:cubicBezTo>
                <a:cubicBezTo>
                  <a:pt x="249" y="57"/>
                  <a:pt x="292" y="23"/>
                  <a:pt x="333" y="0"/>
                </a:cubicBezTo>
                <a:close/>
              </a:path>
            </a:pathLst>
          </a:custGeom>
          <a:solidFill>
            <a:schemeClr val="bg1"/>
          </a:solidFill>
          <a:ln w="9525" cap="flat" cmpd="sng">
            <a:noFill/>
            <a:prstDash val="solid"/>
            <a:round/>
            <a:headEnd type="none" w="med" len="med"/>
            <a:tailEnd type="none" w="med" len="med"/>
          </a:ln>
          <a:effectLst>
            <a:outerShdw blurRad="50800" dist="38100" dir="2700000" algn="tl" rotWithShape="0">
              <a:prstClr val="black">
                <a:alpha val="40000"/>
              </a:prstClr>
            </a:outerShdw>
          </a:effectLst>
        </p:spPr>
        <p:txBody>
          <a:bodyPr/>
          <a:lstStyle/>
          <a:p>
            <a:endParaRPr lang="en-US" dirty="0">
              <a:latin typeface="Arial" pitchFamily="34" charset="0"/>
            </a:endParaRPr>
          </a:p>
        </p:txBody>
      </p:sp>
      <p:sp>
        <p:nvSpPr>
          <p:cNvPr id="30" name="Freeform 27"/>
          <p:cNvSpPr>
            <a:spLocks noChangeAspect="1"/>
          </p:cNvSpPr>
          <p:nvPr/>
        </p:nvSpPr>
        <p:spPr bwMode="gray">
          <a:xfrm>
            <a:off x="395536" y="5748051"/>
            <a:ext cx="316800" cy="288000"/>
          </a:xfrm>
          <a:custGeom>
            <a:avLst/>
            <a:gdLst/>
            <a:ahLst/>
            <a:cxnLst>
              <a:cxn ang="0">
                <a:pos x="333" y="0"/>
              </a:cxn>
              <a:cxn ang="0">
                <a:pos x="342" y="12"/>
              </a:cxn>
              <a:cxn ang="0">
                <a:pos x="224" y="135"/>
              </a:cxn>
              <a:cxn ang="0">
                <a:pos x="126" y="290"/>
              </a:cxn>
              <a:cxn ang="0">
                <a:pos x="108" y="302"/>
              </a:cxn>
              <a:cxn ang="0">
                <a:pos x="77" y="326"/>
              </a:cxn>
              <a:cxn ang="0">
                <a:pos x="63" y="287"/>
              </a:cxn>
              <a:cxn ang="0">
                <a:pos x="56" y="271"/>
              </a:cxn>
              <a:cxn ang="0">
                <a:pos x="28" y="220"/>
              </a:cxn>
              <a:cxn ang="0">
                <a:pos x="0" y="198"/>
              </a:cxn>
              <a:cxn ang="0">
                <a:pos x="49" y="170"/>
              </a:cxn>
              <a:cxn ang="0">
                <a:pos x="91" y="222"/>
              </a:cxn>
              <a:cxn ang="0">
                <a:pos x="98" y="239"/>
              </a:cxn>
              <a:cxn ang="0">
                <a:pos x="205" y="102"/>
              </a:cxn>
              <a:cxn ang="0">
                <a:pos x="333" y="0"/>
              </a:cxn>
            </a:cxnLst>
            <a:rect l="0" t="0" r="r" b="b"/>
            <a:pathLst>
              <a:path w="342" h="326">
                <a:moveTo>
                  <a:pt x="333" y="0"/>
                </a:moveTo>
                <a:cubicBezTo>
                  <a:pt x="342" y="12"/>
                  <a:pt x="342" y="12"/>
                  <a:pt x="342" y="12"/>
                </a:cubicBezTo>
                <a:cubicBezTo>
                  <a:pt x="307" y="39"/>
                  <a:pt x="268" y="79"/>
                  <a:pt x="224" y="135"/>
                </a:cubicBezTo>
                <a:cubicBezTo>
                  <a:pt x="181" y="190"/>
                  <a:pt x="149" y="242"/>
                  <a:pt x="126" y="290"/>
                </a:cubicBezTo>
                <a:cubicBezTo>
                  <a:pt x="108" y="302"/>
                  <a:pt x="108" y="302"/>
                  <a:pt x="108" y="302"/>
                </a:cubicBezTo>
                <a:cubicBezTo>
                  <a:pt x="92" y="313"/>
                  <a:pt x="82" y="320"/>
                  <a:pt x="77" y="326"/>
                </a:cubicBezTo>
                <a:cubicBezTo>
                  <a:pt x="75" y="318"/>
                  <a:pt x="70" y="305"/>
                  <a:pt x="63" y="287"/>
                </a:cubicBezTo>
                <a:cubicBezTo>
                  <a:pt x="56" y="271"/>
                  <a:pt x="56" y="271"/>
                  <a:pt x="56" y="271"/>
                </a:cubicBezTo>
                <a:cubicBezTo>
                  <a:pt x="46" y="248"/>
                  <a:pt x="37" y="231"/>
                  <a:pt x="28" y="220"/>
                </a:cubicBezTo>
                <a:cubicBezTo>
                  <a:pt x="20" y="209"/>
                  <a:pt x="10" y="202"/>
                  <a:pt x="0" y="198"/>
                </a:cubicBezTo>
                <a:cubicBezTo>
                  <a:pt x="18" y="179"/>
                  <a:pt x="34" y="170"/>
                  <a:pt x="49" y="170"/>
                </a:cubicBezTo>
                <a:cubicBezTo>
                  <a:pt x="61" y="170"/>
                  <a:pt x="75" y="187"/>
                  <a:pt x="91" y="222"/>
                </a:cubicBezTo>
                <a:cubicBezTo>
                  <a:pt x="98" y="239"/>
                  <a:pt x="98" y="239"/>
                  <a:pt x="98" y="239"/>
                </a:cubicBezTo>
                <a:cubicBezTo>
                  <a:pt x="126" y="192"/>
                  <a:pt x="162" y="146"/>
                  <a:pt x="205" y="102"/>
                </a:cubicBezTo>
                <a:cubicBezTo>
                  <a:pt x="249" y="57"/>
                  <a:pt x="292" y="23"/>
                  <a:pt x="333" y="0"/>
                </a:cubicBezTo>
                <a:close/>
              </a:path>
            </a:pathLst>
          </a:custGeom>
          <a:solidFill>
            <a:schemeClr val="bg1"/>
          </a:solidFill>
          <a:ln w="9525" cap="flat" cmpd="sng">
            <a:noFill/>
            <a:prstDash val="solid"/>
            <a:round/>
            <a:headEnd type="none" w="med" len="med"/>
            <a:tailEnd type="none" w="med" len="med"/>
          </a:ln>
          <a:effectLst>
            <a:outerShdw blurRad="50800" dist="38100" dir="2700000" algn="tl" rotWithShape="0">
              <a:prstClr val="black">
                <a:alpha val="40000"/>
              </a:prstClr>
            </a:outerShdw>
          </a:effectLst>
        </p:spPr>
        <p:txBody>
          <a:bodyPr/>
          <a:lstStyle/>
          <a:p>
            <a:endParaRPr lang="en-US" dirty="0">
              <a:latin typeface="Arial" pitchFamily="34" charset="0"/>
            </a:endParaRPr>
          </a:p>
        </p:txBody>
      </p:sp>
      <p:sp>
        <p:nvSpPr>
          <p:cNvPr id="13" name="Inhaltsplatzhalter 7"/>
          <p:cNvSpPr txBox="1">
            <a:spLocks/>
          </p:cNvSpPr>
          <p:nvPr/>
        </p:nvSpPr>
        <p:spPr bwMode="gray">
          <a:xfrm>
            <a:off x="2590800" y="2614896"/>
            <a:ext cx="6229354" cy="1499902"/>
          </a:xfrm>
          <a:prstGeom prst="rect">
            <a:avLst/>
          </a:prstGeom>
          <a:noFill/>
          <a:ln>
            <a:solidFill>
              <a:schemeClr val="accent1"/>
            </a:solidFill>
          </a:ln>
          <a:effectLst/>
        </p:spPr>
        <p:txBody>
          <a:bodyPr lIns="396000" tIns="46800" rIns="90000" bIns="46800" anchor="ctr" anchorCtr="0"/>
          <a:lst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mn-lt"/>
                <a:ea typeface="+mn-ea"/>
                <a:cs typeface="+mn-cs"/>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mn-lt"/>
                <a:ea typeface="+mn-ea"/>
                <a:cs typeface="+mn-cs"/>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3pPr>
            <a:lvl4pPr marL="361950"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4pPr>
            <a:lvl5pPr marL="542925" indent="-180975" algn="l" defTabSz="914400" rtl="0" eaLnBrk="1" latinLnBrk="0" hangingPunct="1">
              <a:spcBef>
                <a:spcPts val="300"/>
              </a:spcBef>
              <a:spcAft>
                <a:spcPts val="0"/>
              </a:spcAft>
              <a:buFont typeface="Arial" pitchFamily="34" charset="0"/>
              <a:buChar char="•"/>
              <a:defRPr sz="1600" b="0" kern="1200">
                <a:solidFill>
                  <a:schemeClr val="tx1"/>
                </a:solidFill>
                <a:latin typeface="+mn-lt"/>
                <a:ea typeface="+mn-ea"/>
                <a:cs typeface="+mn-cs"/>
              </a:defRPr>
            </a:lvl5pPr>
            <a:lvl6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6pPr>
            <a:lvl7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7pPr>
            <a:lvl8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8pPr>
            <a:lvl9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9pPr>
          </a:lstStyle>
          <a:p>
            <a:pPr marL="354013" indent="-171450">
              <a:spcBef>
                <a:spcPts val="0"/>
              </a:spcBef>
              <a:spcAft>
                <a:spcPts val="600"/>
              </a:spcAft>
              <a:buFont typeface="Wingdings" pitchFamily="2" charset="2"/>
              <a:buChar char="v"/>
            </a:pPr>
            <a:r>
              <a:rPr lang="sk-SK" sz="1200" dirty="0" smtClean="0">
                <a:solidFill>
                  <a:schemeClr val="tx1"/>
                </a:solidFill>
              </a:rPr>
              <a:t>Doterajší pozitívny vplyv kampane má </a:t>
            </a:r>
            <a:r>
              <a:rPr lang="sk-SK" sz="1200" b="1" dirty="0" smtClean="0">
                <a:solidFill>
                  <a:schemeClr val="tx1"/>
                </a:solidFill>
              </a:rPr>
              <a:t>potenciál zaujať aj v </a:t>
            </a:r>
            <a:r>
              <a:rPr lang="sk-SK" sz="1200" b="1" dirty="0" err="1" smtClean="0">
                <a:solidFill>
                  <a:schemeClr val="tx1"/>
                </a:solidFill>
              </a:rPr>
              <a:t>Horeca</a:t>
            </a:r>
            <a:r>
              <a:rPr lang="sk-SK" sz="1200" b="1" dirty="0" smtClean="0">
                <a:solidFill>
                  <a:schemeClr val="tx1"/>
                </a:solidFill>
              </a:rPr>
              <a:t> segmente</a:t>
            </a:r>
          </a:p>
          <a:p>
            <a:pPr marL="354013" indent="-171450">
              <a:spcBef>
                <a:spcPts val="0"/>
              </a:spcBef>
              <a:spcAft>
                <a:spcPts val="600"/>
              </a:spcAft>
              <a:buFont typeface="Wingdings" pitchFamily="2" charset="2"/>
              <a:buChar char="v"/>
            </a:pPr>
            <a:r>
              <a:rPr lang="sk-SK" sz="1200" b="1" dirty="0" smtClean="0">
                <a:solidFill>
                  <a:schemeClr val="tx1"/>
                </a:solidFill>
              </a:rPr>
              <a:t>Aktívne vypýtanie </a:t>
            </a:r>
            <a:r>
              <a:rPr lang="sk-SK" sz="1200" dirty="0" smtClean="0">
                <a:solidFill>
                  <a:schemeClr val="tx1"/>
                </a:solidFill>
              </a:rPr>
              <a:t>si slovenských potravín v reštauračných zariadeniach môže mať </a:t>
            </a:r>
            <a:r>
              <a:rPr lang="sk-SK" sz="1200" b="1" dirty="0" smtClean="0">
                <a:solidFill>
                  <a:schemeClr val="tx1"/>
                </a:solidFill>
              </a:rPr>
              <a:t>pozitívny vplyv na ďalšie vzdelávanie </a:t>
            </a:r>
            <a:r>
              <a:rPr lang="sk-SK" sz="1200" dirty="0" smtClean="0">
                <a:solidFill>
                  <a:schemeClr val="tx1"/>
                </a:solidFill>
              </a:rPr>
              <a:t>slovenských spotrebiteľov a aktívne konanie v tomto smere. Odporúčame </a:t>
            </a:r>
            <a:r>
              <a:rPr lang="sk-SK" sz="1200" b="1" dirty="0" smtClean="0">
                <a:solidFill>
                  <a:schemeClr val="tx1"/>
                </a:solidFill>
              </a:rPr>
              <a:t>aktivitu spotrebiteľov </a:t>
            </a:r>
            <a:r>
              <a:rPr lang="sk-SK" sz="1200" dirty="0" smtClean="0">
                <a:solidFill>
                  <a:schemeClr val="tx1"/>
                </a:solidFill>
              </a:rPr>
              <a:t>nejakým spôsobom </a:t>
            </a:r>
            <a:r>
              <a:rPr lang="sk-SK" sz="1200" b="1" dirty="0" smtClean="0">
                <a:solidFill>
                  <a:schemeClr val="tx1"/>
                </a:solidFill>
              </a:rPr>
              <a:t>motivovať/odmeniť</a:t>
            </a:r>
            <a:r>
              <a:rPr lang="sk-SK" sz="1200" dirty="0" smtClean="0">
                <a:solidFill>
                  <a:schemeClr val="tx1"/>
                </a:solidFill>
              </a:rPr>
              <a:t> (zvážiť možnosť súťaže/výhry, príp. zliav na slovenské výrobky)</a:t>
            </a:r>
          </a:p>
        </p:txBody>
      </p:sp>
      <p:sp>
        <p:nvSpPr>
          <p:cNvPr id="16" name="AutoShape 6"/>
          <p:cNvSpPr>
            <a:spLocks noChangeArrowheads="1"/>
          </p:cNvSpPr>
          <p:nvPr>
            <p:custDataLst>
              <p:tags r:id="rId6"/>
            </p:custDataLst>
          </p:nvPr>
        </p:nvSpPr>
        <p:spPr bwMode="gray">
          <a:xfrm>
            <a:off x="304801" y="2614898"/>
            <a:ext cx="2444434" cy="1499901"/>
          </a:xfrm>
          <a:prstGeom prst="homePlate">
            <a:avLst>
              <a:gd name="adj" fmla="val 20080"/>
            </a:avLst>
          </a:prstGeom>
          <a:solidFill>
            <a:schemeClr val="accent1"/>
          </a:solidFill>
          <a:ln w="1905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6800" rIns="91440" bIns="46800" numCol="1" spcCol="0" rtlCol="0" fromWordArt="0" anchor="ctr" anchorCtr="0" forceAA="0" compatLnSpc="1">
            <a:prstTxWarp prst="textNoShape">
              <a:avLst/>
            </a:prstTxWarp>
            <a:noAutofit/>
          </a:bodyPr>
          <a:lstStyle/>
          <a:p>
            <a:pPr marL="357188" lvl="2"/>
            <a:r>
              <a:rPr lang="sk-SK" sz="1200" b="1" dirty="0" smtClean="0">
                <a:solidFill>
                  <a:schemeClr val="bg1"/>
                </a:solidFill>
              </a:rPr>
              <a:t>Rozšírenie kampane </a:t>
            </a:r>
            <a:br>
              <a:rPr lang="sk-SK" sz="1200" b="1" dirty="0" smtClean="0">
                <a:solidFill>
                  <a:schemeClr val="bg1"/>
                </a:solidFill>
              </a:rPr>
            </a:br>
            <a:r>
              <a:rPr lang="sk-SK" sz="1200" b="1" dirty="0" smtClean="0">
                <a:solidFill>
                  <a:schemeClr val="bg1"/>
                </a:solidFill>
              </a:rPr>
              <a:t>do </a:t>
            </a:r>
            <a:r>
              <a:rPr lang="sk-SK" sz="1200" b="1" dirty="0" err="1" smtClean="0">
                <a:solidFill>
                  <a:schemeClr val="bg1"/>
                </a:solidFill>
              </a:rPr>
              <a:t>Horeca</a:t>
            </a:r>
            <a:r>
              <a:rPr lang="sk-SK" sz="1200" b="1" dirty="0" smtClean="0">
                <a:solidFill>
                  <a:schemeClr val="bg1"/>
                </a:solidFill>
              </a:rPr>
              <a:t> segmentu</a:t>
            </a:r>
          </a:p>
        </p:txBody>
      </p:sp>
      <p:sp>
        <p:nvSpPr>
          <p:cNvPr id="17" name="Freeform 27"/>
          <p:cNvSpPr>
            <a:spLocks noChangeAspect="1"/>
          </p:cNvSpPr>
          <p:nvPr/>
        </p:nvSpPr>
        <p:spPr bwMode="gray">
          <a:xfrm>
            <a:off x="384385" y="3200400"/>
            <a:ext cx="316800" cy="288000"/>
          </a:xfrm>
          <a:custGeom>
            <a:avLst/>
            <a:gdLst/>
            <a:ahLst/>
            <a:cxnLst>
              <a:cxn ang="0">
                <a:pos x="333" y="0"/>
              </a:cxn>
              <a:cxn ang="0">
                <a:pos x="342" y="12"/>
              </a:cxn>
              <a:cxn ang="0">
                <a:pos x="224" y="135"/>
              </a:cxn>
              <a:cxn ang="0">
                <a:pos x="126" y="290"/>
              </a:cxn>
              <a:cxn ang="0">
                <a:pos x="108" y="302"/>
              </a:cxn>
              <a:cxn ang="0">
                <a:pos x="77" y="326"/>
              </a:cxn>
              <a:cxn ang="0">
                <a:pos x="63" y="287"/>
              </a:cxn>
              <a:cxn ang="0">
                <a:pos x="56" y="271"/>
              </a:cxn>
              <a:cxn ang="0">
                <a:pos x="28" y="220"/>
              </a:cxn>
              <a:cxn ang="0">
                <a:pos x="0" y="198"/>
              </a:cxn>
              <a:cxn ang="0">
                <a:pos x="49" y="170"/>
              </a:cxn>
              <a:cxn ang="0">
                <a:pos x="91" y="222"/>
              </a:cxn>
              <a:cxn ang="0">
                <a:pos x="98" y="239"/>
              </a:cxn>
              <a:cxn ang="0">
                <a:pos x="205" y="102"/>
              </a:cxn>
              <a:cxn ang="0">
                <a:pos x="333" y="0"/>
              </a:cxn>
            </a:cxnLst>
            <a:rect l="0" t="0" r="r" b="b"/>
            <a:pathLst>
              <a:path w="342" h="326">
                <a:moveTo>
                  <a:pt x="333" y="0"/>
                </a:moveTo>
                <a:cubicBezTo>
                  <a:pt x="342" y="12"/>
                  <a:pt x="342" y="12"/>
                  <a:pt x="342" y="12"/>
                </a:cubicBezTo>
                <a:cubicBezTo>
                  <a:pt x="307" y="39"/>
                  <a:pt x="268" y="79"/>
                  <a:pt x="224" y="135"/>
                </a:cubicBezTo>
                <a:cubicBezTo>
                  <a:pt x="181" y="190"/>
                  <a:pt x="149" y="242"/>
                  <a:pt x="126" y="290"/>
                </a:cubicBezTo>
                <a:cubicBezTo>
                  <a:pt x="108" y="302"/>
                  <a:pt x="108" y="302"/>
                  <a:pt x="108" y="302"/>
                </a:cubicBezTo>
                <a:cubicBezTo>
                  <a:pt x="92" y="313"/>
                  <a:pt x="82" y="320"/>
                  <a:pt x="77" y="326"/>
                </a:cubicBezTo>
                <a:cubicBezTo>
                  <a:pt x="75" y="318"/>
                  <a:pt x="70" y="305"/>
                  <a:pt x="63" y="287"/>
                </a:cubicBezTo>
                <a:cubicBezTo>
                  <a:pt x="56" y="271"/>
                  <a:pt x="56" y="271"/>
                  <a:pt x="56" y="271"/>
                </a:cubicBezTo>
                <a:cubicBezTo>
                  <a:pt x="46" y="248"/>
                  <a:pt x="37" y="231"/>
                  <a:pt x="28" y="220"/>
                </a:cubicBezTo>
                <a:cubicBezTo>
                  <a:pt x="20" y="209"/>
                  <a:pt x="10" y="202"/>
                  <a:pt x="0" y="198"/>
                </a:cubicBezTo>
                <a:cubicBezTo>
                  <a:pt x="18" y="179"/>
                  <a:pt x="34" y="170"/>
                  <a:pt x="49" y="170"/>
                </a:cubicBezTo>
                <a:cubicBezTo>
                  <a:pt x="61" y="170"/>
                  <a:pt x="75" y="187"/>
                  <a:pt x="91" y="222"/>
                </a:cubicBezTo>
                <a:cubicBezTo>
                  <a:pt x="98" y="239"/>
                  <a:pt x="98" y="239"/>
                  <a:pt x="98" y="239"/>
                </a:cubicBezTo>
                <a:cubicBezTo>
                  <a:pt x="126" y="192"/>
                  <a:pt x="162" y="146"/>
                  <a:pt x="205" y="102"/>
                </a:cubicBezTo>
                <a:cubicBezTo>
                  <a:pt x="249" y="57"/>
                  <a:pt x="292" y="23"/>
                  <a:pt x="333" y="0"/>
                </a:cubicBezTo>
                <a:close/>
              </a:path>
            </a:pathLst>
          </a:custGeom>
          <a:solidFill>
            <a:schemeClr val="bg1"/>
          </a:solidFill>
          <a:ln w="9525" cap="flat" cmpd="sng">
            <a:noFill/>
            <a:prstDash val="solid"/>
            <a:round/>
            <a:headEnd type="none" w="med" len="med"/>
            <a:tailEnd type="none" w="med" len="med"/>
          </a:ln>
          <a:effectLst>
            <a:outerShdw blurRad="50800" dist="38100" dir="2700000" algn="tl" rotWithShape="0">
              <a:prstClr val="black">
                <a:alpha val="40000"/>
              </a:prstClr>
            </a:outerShdw>
          </a:effectLst>
        </p:spPr>
        <p:txBody>
          <a:bodyPr/>
          <a:lstStyle/>
          <a:p>
            <a:endParaRPr lang="en-US" dirty="0">
              <a:latin typeface="Arial" pitchFamily="34" charset="0"/>
            </a:endParaRPr>
          </a:p>
        </p:txBody>
      </p:sp>
    </p:spTree>
    <p:extLst>
      <p:ext uri="{BB962C8B-B14F-4D97-AF65-F5344CB8AC3E}">
        <p14:creationId xmlns:p14="http://schemas.microsoft.com/office/powerpoint/2010/main" val="3113302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bwMode="gray"/>
        <p:txBody>
          <a:bodyPr/>
          <a:lstStyle/>
          <a:p>
            <a:endParaRPr lang="sk-SK" dirty="0" smtClean="0"/>
          </a:p>
          <a:p>
            <a:endParaRPr lang="sk-SK" dirty="0" smtClean="0"/>
          </a:p>
          <a:p>
            <a:endParaRPr lang="en-US" sz="2400" b="1" dirty="0"/>
          </a:p>
        </p:txBody>
      </p:sp>
      <p:sp>
        <p:nvSpPr>
          <p:cNvPr id="46" name="Auf der gleichen Seite des Rechtecks liegende Ecken abrunden 5"/>
          <p:cNvSpPr>
            <a:spLocks noChangeArrowheads="1"/>
          </p:cNvSpPr>
          <p:nvPr>
            <p:custDataLst>
              <p:tags r:id="rId1"/>
            </p:custDataLst>
          </p:nvPr>
        </p:nvSpPr>
        <p:spPr bwMode="gray">
          <a:xfrm>
            <a:off x="323528" y="1340768"/>
            <a:ext cx="8496881" cy="504016"/>
          </a:xfrm>
          <a:prstGeom prst="rect">
            <a:avLst/>
          </a:prstGeom>
          <a:solidFill>
            <a:schemeClr val="tx2"/>
          </a:solidFill>
          <a:ln w="9525">
            <a:solidFill>
              <a:schemeClr val="tx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r>
              <a:rPr lang="sk-SK" sz="2400" b="1" dirty="0" smtClean="0">
                <a:solidFill>
                  <a:srgbClr val="FFFFFF"/>
                </a:solidFill>
              </a:rPr>
              <a:t>Obsah</a:t>
            </a:r>
            <a:endParaRPr lang="en-US" sz="2400" b="1" dirty="0">
              <a:solidFill>
                <a:srgbClr val="FFFFFF"/>
              </a:solidFill>
            </a:endParaRPr>
          </a:p>
        </p:txBody>
      </p:sp>
      <p:sp>
        <p:nvSpPr>
          <p:cNvPr id="47" name="Inhaltsplatzhalter 7"/>
          <p:cNvSpPr txBox="1">
            <a:spLocks/>
          </p:cNvSpPr>
          <p:nvPr/>
        </p:nvSpPr>
        <p:spPr bwMode="gray">
          <a:xfrm>
            <a:off x="323528" y="1844834"/>
            <a:ext cx="8496300" cy="4392478"/>
          </a:xfrm>
          <a:prstGeom prst="rect">
            <a:avLst/>
          </a:prstGeom>
          <a:solidFill>
            <a:schemeClr val="bg1"/>
          </a:solidFill>
          <a:ln>
            <a:solidFill>
              <a:schemeClr val="tx2"/>
            </a:solidFill>
          </a:ln>
          <a:effectLst>
            <a:outerShdw blurRad="50800" dist="38100" dir="2700000" algn="tl" rotWithShape="0">
              <a:prstClr val="black">
                <a:alpha val="40000"/>
              </a:prstClr>
            </a:outerShdw>
          </a:effectLst>
        </p:spPr>
        <p:txBody>
          <a:bodyPr lIns="90000" tIns="46800" rIns="90000" bIns="46800"/>
          <a:lstStyle>
            <a:lvl1pPr marL="0" indent="0" algn="l" defTabSz="914400" rtl="0" eaLnBrk="1" latinLnBrk="0" hangingPunct="1">
              <a:spcBef>
                <a:spcPts val="600"/>
              </a:spcBef>
              <a:spcAft>
                <a:spcPts val="0"/>
              </a:spcAft>
              <a:buFont typeface="Arial" pitchFamily="34" charset="0"/>
              <a:buNone/>
              <a:defRPr sz="1800" kern="1200">
                <a:solidFill>
                  <a:schemeClr val="tx2"/>
                </a:solidFill>
                <a:latin typeface="+mn-lt"/>
                <a:ea typeface="+mn-ea"/>
                <a:cs typeface="+mn-cs"/>
              </a:defRPr>
            </a:lvl1pPr>
            <a:lvl2pPr marL="0" indent="0" algn="l" defTabSz="914400" rtl="0" eaLnBrk="1" latinLnBrk="0" hangingPunct="1">
              <a:spcBef>
                <a:spcPts val="600"/>
              </a:spcBef>
              <a:spcAft>
                <a:spcPts val="0"/>
              </a:spcAft>
              <a:buFont typeface="Arial" pitchFamily="34" charset="0"/>
              <a:buNone/>
              <a:defRPr sz="1600" kern="1200">
                <a:solidFill>
                  <a:schemeClr val="tx1"/>
                </a:solidFill>
                <a:latin typeface="+mn-lt"/>
                <a:ea typeface="+mn-ea"/>
                <a:cs typeface="+mn-cs"/>
              </a:defRPr>
            </a:lvl2pPr>
            <a:lvl3pPr marL="1809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3pPr>
            <a:lvl4pPr marL="361950"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4pPr>
            <a:lvl5pPr marL="542925" indent="-180975" algn="l" defTabSz="914400" rtl="0" eaLnBrk="1" latinLnBrk="0" hangingPunct="1">
              <a:spcBef>
                <a:spcPts val="300"/>
              </a:spcBef>
              <a:spcAft>
                <a:spcPts val="0"/>
              </a:spcAft>
              <a:buFont typeface="Arial" pitchFamily="34" charset="0"/>
              <a:buChar char="•"/>
              <a:defRPr sz="1600" b="0" kern="1200">
                <a:solidFill>
                  <a:schemeClr val="tx1"/>
                </a:solidFill>
                <a:latin typeface="+mn-lt"/>
                <a:ea typeface="+mn-ea"/>
                <a:cs typeface="+mn-cs"/>
              </a:defRPr>
            </a:lvl5pPr>
            <a:lvl6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6pPr>
            <a:lvl7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7pPr>
            <a:lvl8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8pPr>
            <a:lvl9pPr marL="714375" indent="-180975" algn="l" defTabSz="914400" rtl="0" eaLnBrk="1" latinLnBrk="0" hangingPunct="1">
              <a:spcBef>
                <a:spcPts val="300"/>
              </a:spcBef>
              <a:spcAft>
                <a:spcPts val="0"/>
              </a:spcAft>
              <a:buFont typeface="Arial" pitchFamily="34" charset="0"/>
              <a:buChar char="•"/>
              <a:defRPr sz="1600" kern="1200">
                <a:solidFill>
                  <a:schemeClr val="tx1"/>
                </a:solidFill>
                <a:latin typeface="+mn-lt"/>
                <a:ea typeface="+mn-ea"/>
                <a:cs typeface="+mn-cs"/>
              </a:defRPr>
            </a:lvl9pPr>
          </a:lstStyle>
          <a:p>
            <a:pPr marL="1149350"/>
            <a:endParaRPr lang="sk-SK" sz="2400" dirty="0" smtClean="0">
              <a:solidFill>
                <a:srgbClr val="000000"/>
              </a:solidFill>
            </a:endParaRPr>
          </a:p>
          <a:p>
            <a:pPr marL="812800" indent="-812800" eaLnBrk="0" hangingPunct="0">
              <a:lnSpc>
                <a:spcPct val="110000"/>
              </a:lnSpc>
              <a:spcBef>
                <a:spcPct val="35000"/>
              </a:spcBef>
              <a:buClr>
                <a:schemeClr val="bg2"/>
              </a:buClr>
              <a:buFont typeface="+mj-lt"/>
              <a:buAutoNum type="arabicPeriod"/>
            </a:pPr>
            <a:r>
              <a:rPr lang="sk-SK" sz="2400" dirty="0">
                <a:solidFill>
                  <a:schemeClr val="bg2"/>
                </a:solidFill>
              </a:rPr>
              <a:t>Základné údaje o prieskume </a:t>
            </a:r>
            <a:endParaRPr lang="sk-SK" sz="2400" dirty="0" smtClean="0">
              <a:solidFill>
                <a:schemeClr val="bg2"/>
              </a:solidFill>
            </a:endParaRPr>
          </a:p>
          <a:p>
            <a:pPr marL="812800" indent="-812800" eaLnBrk="0" hangingPunct="0">
              <a:lnSpc>
                <a:spcPct val="110000"/>
              </a:lnSpc>
              <a:spcBef>
                <a:spcPct val="35000"/>
              </a:spcBef>
              <a:buClr>
                <a:schemeClr val="bg2"/>
              </a:buClr>
              <a:buFont typeface="+mj-lt"/>
              <a:buAutoNum type="arabicPeriod"/>
            </a:pPr>
            <a:r>
              <a:rPr lang="sk-SK" sz="2400" dirty="0" smtClean="0">
                <a:solidFill>
                  <a:schemeClr val="bg2"/>
                </a:solidFill>
              </a:rPr>
              <a:t>Charakteristika </a:t>
            </a:r>
            <a:r>
              <a:rPr lang="sk-SK" sz="2400" dirty="0">
                <a:solidFill>
                  <a:schemeClr val="bg2"/>
                </a:solidFill>
              </a:rPr>
              <a:t>vzorky</a:t>
            </a:r>
          </a:p>
          <a:p>
            <a:pPr marL="812800" indent="-812800" eaLnBrk="0" hangingPunct="0">
              <a:lnSpc>
                <a:spcPct val="110000"/>
              </a:lnSpc>
              <a:spcBef>
                <a:spcPct val="35000"/>
              </a:spcBef>
              <a:buClr>
                <a:schemeClr val="bg2"/>
              </a:buClr>
              <a:buFont typeface="+mj-lt"/>
              <a:buAutoNum type="arabicPeriod"/>
            </a:pPr>
            <a:r>
              <a:rPr lang="sk-SK" sz="2400" dirty="0">
                <a:solidFill>
                  <a:schemeClr val="bg2"/>
                </a:solidFill>
              </a:rPr>
              <a:t>Výsledky prieskumu</a:t>
            </a:r>
          </a:p>
          <a:p>
            <a:pPr marL="812800" indent="-812800" eaLnBrk="0" hangingPunct="0">
              <a:lnSpc>
                <a:spcPct val="110000"/>
              </a:lnSpc>
              <a:spcBef>
                <a:spcPct val="35000"/>
              </a:spcBef>
              <a:buClr>
                <a:schemeClr val="bg2"/>
              </a:buClr>
              <a:buFontTx/>
              <a:buAutoNum type="arabicPeriod"/>
            </a:pPr>
            <a:r>
              <a:rPr lang="sk-SK" sz="2400" dirty="0">
                <a:solidFill>
                  <a:schemeClr val="bg2"/>
                </a:solidFill>
              </a:rPr>
              <a:t>Závery</a:t>
            </a:r>
          </a:p>
          <a:p>
            <a:pPr marL="457200" indent="-457200"/>
            <a:endParaRPr lang="sk-SK" sz="2400" dirty="0" smtClean="0">
              <a:solidFill>
                <a:srgbClr val="000000"/>
              </a:solidFill>
            </a:endParaRPr>
          </a:p>
        </p:txBody>
      </p:sp>
    </p:spTree>
    <p:extLst>
      <p:ext uri="{BB962C8B-B14F-4D97-AF65-F5344CB8AC3E}">
        <p14:creationId xmlns:p14="http://schemas.microsoft.com/office/powerpoint/2010/main" val="7217894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en-US" dirty="0" smtClean="0"/>
              <a:t>G</a:t>
            </a:r>
            <a:r>
              <a:rPr lang="en-US" cap="none" dirty="0" smtClean="0"/>
              <a:t>f</a:t>
            </a:r>
            <a:r>
              <a:rPr lang="en-US" dirty="0" smtClean="0"/>
              <a:t>K. </a:t>
            </a:r>
            <a:r>
              <a:rPr lang="en-US" cap="none" dirty="0" smtClean="0"/>
              <a:t>Growth from Knowledge</a:t>
            </a:r>
            <a:endParaRPr lang="en-US" dirty="0"/>
          </a:p>
        </p:txBody>
      </p:sp>
      <p:sp>
        <p:nvSpPr>
          <p:cNvPr id="7" name="Zástupný symbol textu 6"/>
          <p:cNvSpPr>
            <a:spLocks noGrp="1"/>
          </p:cNvSpPr>
          <p:nvPr>
            <p:ph type="body" sz="quarter" idx="11"/>
          </p:nvPr>
        </p:nvSpPr>
        <p:spPr>
          <a:xfrm>
            <a:off x="381000" y="3898776"/>
            <a:ext cx="8496944" cy="216024"/>
          </a:xfrm>
        </p:spPr>
        <p:txBody>
          <a:bodyPr/>
          <a:lstStyle/>
          <a:p>
            <a:r>
              <a:rPr lang="sk-SK" sz="2000" dirty="0" smtClean="0"/>
              <a:t>Ďakujeme</a:t>
            </a:r>
            <a:r>
              <a:rPr lang="en-US" sz="2000"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1</a:t>
            </a:r>
            <a:r>
              <a:rPr lang="sk-SK" dirty="0" smtClean="0"/>
              <a:t>. Základné údaje o prieskume</a:t>
            </a:r>
            <a:endParaRPr lang="en-US" dirty="0"/>
          </a:p>
        </p:txBody>
      </p:sp>
    </p:spTree>
    <p:extLst>
      <p:ext uri="{BB962C8B-B14F-4D97-AF65-F5344CB8AC3E}">
        <p14:creationId xmlns:p14="http://schemas.microsoft.com/office/powerpoint/2010/main" val="3693048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sk-SK" dirty="0" smtClean="0"/>
              <a:t>Základné údaje o prieskume</a:t>
            </a:r>
            <a:endParaRPr lang="en-US" dirty="0"/>
          </a:p>
        </p:txBody>
      </p:sp>
      <p:sp>
        <p:nvSpPr>
          <p:cNvPr id="5" name="Rectangle 16"/>
          <p:cNvSpPr>
            <a:spLocks noChangeArrowheads="1"/>
          </p:cNvSpPr>
          <p:nvPr/>
        </p:nvSpPr>
        <p:spPr bwMode="gray">
          <a:xfrm>
            <a:off x="3204015" y="1850748"/>
            <a:ext cx="5616575" cy="854608"/>
          </a:xfrm>
          <a:prstGeom prst="rect">
            <a:avLst/>
          </a:prstGeom>
          <a:solidFill>
            <a:schemeClr val="bg1"/>
          </a:solidFill>
          <a:ln w="9525">
            <a:solidFill>
              <a:schemeClr val="accent1"/>
            </a:solidFill>
            <a:miter lim="800000"/>
            <a:headEnd/>
            <a:tailEnd/>
          </a:ln>
        </p:spPr>
        <p:txBody>
          <a:bodyPr wrap="square" lIns="144000" tIns="46800" rIns="90000" bIns="46800" anchor="ctr"/>
          <a:lstStyle/>
          <a:p>
            <a:pPr marL="182563" lvl="0" indent="-182563">
              <a:buFont typeface="Arial" pitchFamily="34" charset="0"/>
              <a:buChar char="•"/>
            </a:pPr>
            <a:r>
              <a:rPr lang="sk-SK" sz="1400" dirty="0" smtClean="0">
                <a:latin typeface="Arial" pitchFamily="34" charset="0"/>
              </a:rPr>
              <a:t>Kvantitatívny prieskum</a:t>
            </a:r>
          </a:p>
          <a:p>
            <a:pPr marL="182563" lvl="0" indent="-182563">
              <a:buFont typeface="Arial" pitchFamily="34" charset="0"/>
              <a:buChar char="•"/>
            </a:pPr>
            <a:r>
              <a:rPr lang="sk-SK" sz="1400" dirty="0" smtClean="0">
                <a:latin typeface="Arial" pitchFamily="34" charset="0"/>
              </a:rPr>
              <a:t>CAPI + On-line</a:t>
            </a:r>
            <a:endParaRPr lang="en-US" sz="1400" dirty="0">
              <a:latin typeface="Arial" pitchFamily="34" charset="0"/>
            </a:endParaRPr>
          </a:p>
        </p:txBody>
      </p:sp>
      <p:sp>
        <p:nvSpPr>
          <p:cNvPr id="7" name="AutoShape 17"/>
          <p:cNvSpPr>
            <a:spLocks noChangeArrowheads="1"/>
          </p:cNvSpPr>
          <p:nvPr/>
        </p:nvSpPr>
        <p:spPr bwMode="gray">
          <a:xfrm rot="5400000">
            <a:off x="2653227" y="3197578"/>
            <a:ext cx="1010889" cy="198524"/>
          </a:xfrm>
          <a:prstGeom prst="triangle">
            <a:avLst>
              <a:gd name="adj" fmla="val 50000"/>
            </a:avLst>
          </a:prstGeom>
          <a:solidFill>
            <a:schemeClr val="bg1"/>
          </a:solidFill>
          <a:ln w="9525">
            <a:noFill/>
            <a:miter lim="800000"/>
            <a:headEnd/>
            <a:tailEnd/>
          </a:ln>
        </p:spPr>
        <p:txBody>
          <a:bodyPr rot="10800000" vert="eaVert" wrap="none" anchor="ctr"/>
          <a:lstStyle/>
          <a:p>
            <a:endParaRPr lang="en-US" sz="1500" dirty="0">
              <a:latin typeface="Arial" pitchFamily="34" charset="0"/>
            </a:endParaRPr>
          </a:p>
        </p:txBody>
      </p:sp>
      <p:sp>
        <p:nvSpPr>
          <p:cNvPr id="8" name="Rectangle 15"/>
          <p:cNvSpPr>
            <a:spLocks noChangeArrowheads="1"/>
          </p:cNvSpPr>
          <p:nvPr/>
        </p:nvSpPr>
        <p:spPr bwMode="gray">
          <a:xfrm>
            <a:off x="325438" y="1841945"/>
            <a:ext cx="2650418" cy="854608"/>
          </a:xfrm>
          <a:prstGeom prst="homePlate">
            <a:avLst>
              <a:gd name="adj" fmla="val 19332"/>
            </a:avLst>
          </a:prstGeom>
          <a:solidFill>
            <a:schemeClr val="accent2"/>
          </a:solidFill>
          <a:ln w="952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r>
              <a:rPr lang="sk-SK" sz="1600" dirty="0" smtClean="0">
                <a:solidFill>
                  <a:schemeClr val="bg1"/>
                </a:solidFill>
                <a:latin typeface="Arial" pitchFamily="34" charset="0"/>
              </a:rPr>
              <a:t>Metodológia</a:t>
            </a:r>
            <a:endParaRPr lang="en-US" sz="1600" dirty="0">
              <a:solidFill>
                <a:schemeClr val="bg1"/>
              </a:solidFill>
              <a:latin typeface="Arial" pitchFamily="34" charset="0"/>
            </a:endParaRPr>
          </a:p>
        </p:txBody>
      </p:sp>
      <p:sp>
        <p:nvSpPr>
          <p:cNvPr id="9" name="Rectangle 16"/>
          <p:cNvSpPr>
            <a:spLocks noChangeArrowheads="1"/>
          </p:cNvSpPr>
          <p:nvPr/>
        </p:nvSpPr>
        <p:spPr bwMode="gray">
          <a:xfrm>
            <a:off x="3201987" y="2936470"/>
            <a:ext cx="5616575" cy="854608"/>
          </a:xfrm>
          <a:prstGeom prst="rect">
            <a:avLst/>
          </a:prstGeom>
          <a:solidFill>
            <a:schemeClr val="bg1"/>
          </a:solidFill>
          <a:ln w="9525">
            <a:solidFill>
              <a:schemeClr val="accent1"/>
            </a:solidFill>
            <a:miter lim="800000"/>
            <a:headEnd/>
            <a:tailEnd/>
          </a:ln>
        </p:spPr>
        <p:txBody>
          <a:bodyPr wrap="square" lIns="144000" tIns="46800" rIns="90000" bIns="46800" anchor="ctr"/>
          <a:lstStyle/>
          <a:p>
            <a:pPr marL="182563" lvl="0" indent="-182563">
              <a:buFont typeface="Arial" pitchFamily="34" charset="0"/>
              <a:buChar char="•"/>
            </a:pPr>
            <a:r>
              <a:rPr lang="sk-SK" sz="1400" dirty="0" smtClean="0">
                <a:latin typeface="Arial" pitchFamily="34" charset="0"/>
              </a:rPr>
              <a:t>519 respondentov</a:t>
            </a:r>
          </a:p>
          <a:p>
            <a:pPr marL="182563" lvl="0" indent="-182563">
              <a:buFont typeface="Arial" pitchFamily="34" charset="0"/>
              <a:buChar char="•"/>
            </a:pPr>
            <a:r>
              <a:rPr lang="sk-SK" sz="1400" dirty="0" smtClean="0">
                <a:latin typeface="Arial" pitchFamily="34" charset="0"/>
              </a:rPr>
              <a:t>Reprezentatívna vzorka populácie SR vo veku 15-79 rokov</a:t>
            </a:r>
          </a:p>
          <a:p>
            <a:pPr marL="182563" indent="-182563">
              <a:buFont typeface="Arial" pitchFamily="34" charset="0"/>
              <a:buChar char="•"/>
            </a:pPr>
            <a:r>
              <a:rPr lang="sk-SK" sz="1400" dirty="0" smtClean="0">
                <a:latin typeface="Arial" pitchFamily="34" charset="0"/>
              </a:rPr>
              <a:t>Kvótny výber: </a:t>
            </a:r>
            <a:r>
              <a:rPr lang="sk-SK" sz="1400" dirty="0" smtClean="0">
                <a:cs typeface="Arial" charset="0"/>
              </a:rPr>
              <a:t>vek, pohlavie, vzdelanie, veľkosť sídla, región</a:t>
            </a:r>
            <a:endParaRPr lang="de-DE" sz="1400" dirty="0" smtClean="0">
              <a:cs typeface="Arial" charset="0"/>
            </a:endParaRPr>
          </a:p>
        </p:txBody>
      </p:sp>
      <p:sp>
        <p:nvSpPr>
          <p:cNvPr id="11" name="Rectangle 15"/>
          <p:cNvSpPr>
            <a:spLocks noChangeArrowheads="1"/>
          </p:cNvSpPr>
          <p:nvPr/>
        </p:nvSpPr>
        <p:spPr bwMode="gray">
          <a:xfrm>
            <a:off x="323410" y="2927667"/>
            <a:ext cx="2650418" cy="854608"/>
          </a:xfrm>
          <a:prstGeom prst="homePlate">
            <a:avLst>
              <a:gd name="adj" fmla="val 19332"/>
            </a:avLst>
          </a:prstGeom>
          <a:solidFill>
            <a:schemeClr val="accent2"/>
          </a:solidFill>
          <a:ln w="952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r>
              <a:rPr lang="sk-SK" sz="1600" dirty="0" smtClean="0">
                <a:solidFill>
                  <a:schemeClr val="bg1"/>
                </a:solidFill>
                <a:latin typeface="Arial" pitchFamily="34" charset="0"/>
              </a:rPr>
              <a:t>Vzorka</a:t>
            </a:r>
            <a:endParaRPr lang="en-US" sz="1600" dirty="0">
              <a:solidFill>
                <a:schemeClr val="bg1"/>
              </a:solidFill>
              <a:latin typeface="Arial" pitchFamily="34" charset="0"/>
            </a:endParaRPr>
          </a:p>
        </p:txBody>
      </p:sp>
      <p:sp>
        <p:nvSpPr>
          <p:cNvPr id="12" name="Rectangle 16"/>
          <p:cNvSpPr>
            <a:spLocks noChangeArrowheads="1"/>
          </p:cNvSpPr>
          <p:nvPr/>
        </p:nvSpPr>
        <p:spPr bwMode="gray">
          <a:xfrm>
            <a:off x="3199959" y="4022192"/>
            <a:ext cx="5616575" cy="854608"/>
          </a:xfrm>
          <a:prstGeom prst="rect">
            <a:avLst/>
          </a:prstGeom>
          <a:solidFill>
            <a:schemeClr val="bg1"/>
          </a:solidFill>
          <a:ln w="9525">
            <a:solidFill>
              <a:schemeClr val="accent1"/>
            </a:solidFill>
            <a:miter lim="800000"/>
            <a:headEnd/>
            <a:tailEnd/>
          </a:ln>
        </p:spPr>
        <p:txBody>
          <a:bodyPr wrap="square" lIns="144000" tIns="46800" rIns="90000" bIns="46800" anchor="ctr"/>
          <a:lstStyle/>
          <a:p>
            <a:pPr marL="182563" lvl="0" indent="-182563">
              <a:buFont typeface="Arial" pitchFamily="34" charset="0"/>
              <a:buChar char="•"/>
            </a:pPr>
            <a:r>
              <a:rPr lang="sk-SK" sz="1400" dirty="0">
                <a:latin typeface="Arial" pitchFamily="34" charset="0"/>
              </a:rPr>
              <a:t>2</a:t>
            </a:r>
            <a:r>
              <a:rPr lang="sk-SK" sz="1400" dirty="0" smtClean="0">
                <a:latin typeface="Arial" pitchFamily="34" charset="0"/>
              </a:rPr>
              <a:t>. apríla – 11. apríla 2013</a:t>
            </a:r>
            <a:endParaRPr lang="en-US" sz="1400" dirty="0">
              <a:latin typeface="Arial" pitchFamily="34" charset="0"/>
            </a:endParaRPr>
          </a:p>
        </p:txBody>
      </p:sp>
      <p:sp>
        <p:nvSpPr>
          <p:cNvPr id="14" name="Rectangle 15"/>
          <p:cNvSpPr>
            <a:spLocks noChangeArrowheads="1"/>
          </p:cNvSpPr>
          <p:nvPr/>
        </p:nvSpPr>
        <p:spPr bwMode="gray">
          <a:xfrm>
            <a:off x="321382" y="4013389"/>
            <a:ext cx="2650418" cy="854608"/>
          </a:xfrm>
          <a:prstGeom prst="homePlate">
            <a:avLst>
              <a:gd name="adj" fmla="val 19332"/>
            </a:avLst>
          </a:prstGeom>
          <a:solidFill>
            <a:schemeClr val="accent2"/>
          </a:solidFill>
          <a:ln w="952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72000" rIns="91440" bIns="72000" numCol="1" spcCol="0" rtlCol="0" fromWordArt="0" anchor="ctr" anchorCtr="0" forceAA="0" compatLnSpc="1">
            <a:prstTxWarp prst="textNoShape">
              <a:avLst/>
            </a:prstTxWarp>
            <a:noAutofit/>
          </a:bodyPr>
          <a:lstStyle/>
          <a:p>
            <a:r>
              <a:rPr lang="sk-SK" sz="1600" dirty="0" smtClean="0">
                <a:solidFill>
                  <a:schemeClr val="bg1"/>
                </a:solidFill>
                <a:latin typeface="Arial" pitchFamily="34" charset="0"/>
              </a:rPr>
              <a:t>Termín zberu dát</a:t>
            </a:r>
            <a:endParaRPr lang="sk-SK" sz="1600" dirty="0">
              <a:solidFill>
                <a:schemeClr val="bg1"/>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sk-SK" dirty="0" smtClean="0"/>
              <a:t>2. Charakteristika vzorky</a:t>
            </a:r>
            <a:endParaRPr lang="en-US" dirty="0"/>
          </a:p>
        </p:txBody>
      </p:sp>
    </p:spTree>
    <p:extLst>
      <p:ext uri="{BB962C8B-B14F-4D97-AF65-F5344CB8AC3E}">
        <p14:creationId xmlns:p14="http://schemas.microsoft.com/office/powerpoint/2010/main" val="393801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sk-SK" dirty="0" smtClean="0"/>
              <a:t>Charakteristika vzorky</a:t>
            </a:r>
            <a:endParaRPr lang="en-US" dirty="0"/>
          </a:p>
        </p:txBody>
      </p:sp>
      <p:graphicFrame>
        <p:nvGraphicFramePr>
          <p:cNvPr id="39" name="Object 267"/>
          <p:cNvGraphicFramePr>
            <a:graphicFrameLocks noChangeAspect="1"/>
          </p:cNvGraphicFramePr>
          <p:nvPr>
            <p:extLst>
              <p:ext uri="{D42A27DB-BD31-4B8C-83A1-F6EECF244321}">
                <p14:modId xmlns:p14="http://schemas.microsoft.com/office/powerpoint/2010/main" val="2461864130"/>
              </p:ext>
            </p:extLst>
          </p:nvPr>
        </p:nvGraphicFramePr>
        <p:xfrm>
          <a:off x="3810001" y="4013200"/>
          <a:ext cx="3734202" cy="1708150"/>
        </p:xfrm>
        <a:graphic>
          <a:graphicData uri="http://schemas.openxmlformats.org/drawingml/2006/chart">
            <c:chart xmlns:c="http://schemas.openxmlformats.org/drawingml/2006/chart" xmlns:r="http://schemas.openxmlformats.org/officeDocument/2006/relationships" r:id="rId2"/>
          </a:graphicData>
        </a:graphic>
      </p:graphicFrame>
      <p:pic>
        <p:nvPicPr>
          <p:cNvPr id="13" name="Picture 15" descr="D:\KLARA\OBRAZKY\PEOPLE\56472749_22.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77799" y="1173539"/>
            <a:ext cx="1822099" cy="1506162"/>
          </a:xfrm>
          <a:prstGeom prst="rect">
            <a:avLst/>
          </a:prstGeom>
          <a:noFill/>
          <a:ln w="9525">
            <a:solidFill>
              <a:schemeClr val="bg1"/>
            </a:solidFill>
            <a:miter lim="800000"/>
            <a:headEnd/>
            <a:tailEnd/>
          </a:ln>
        </p:spPr>
      </p:pic>
      <p:sp>
        <p:nvSpPr>
          <p:cNvPr id="15" name="Text Box 14"/>
          <p:cNvSpPr txBox="1">
            <a:spLocks noChangeArrowheads="1"/>
          </p:cNvSpPr>
          <p:nvPr/>
        </p:nvSpPr>
        <p:spPr bwMode="auto">
          <a:xfrm>
            <a:off x="171449" y="2668588"/>
            <a:ext cx="1828449" cy="463550"/>
          </a:xfrm>
          <a:prstGeom prst="rect">
            <a:avLst/>
          </a:prstGeom>
          <a:solidFill>
            <a:schemeClr val="tx2"/>
          </a:solidFill>
          <a:ln w="9525" algn="ctr">
            <a:solidFill>
              <a:schemeClr val="tx2"/>
            </a:solidFill>
            <a:round/>
            <a:headEnd/>
            <a:tailEnd/>
          </a:ln>
        </p:spPr>
        <p:txBody>
          <a:bodyPr wrap="square" lIns="90000" tIns="46800" rIns="90000" bIns="46800">
            <a:spAutoFit/>
          </a:bodyPr>
          <a:lstStyle/>
          <a:p>
            <a:pPr algn="ctr" eaLnBrk="0" hangingPunct="0">
              <a:defRPr/>
            </a:pPr>
            <a:r>
              <a:rPr lang="sk-SK" sz="1200" b="1" dirty="0" smtClean="0">
                <a:solidFill>
                  <a:schemeClr val="bg1"/>
                </a:solidFill>
              </a:rPr>
              <a:t>Populácia </a:t>
            </a:r>
            <a:endParaRPr lang="sk-SK" sz="1200" b="1" dirty="0">
              <a:solidFill>
                <a:schemeClr val="bg1"/>
              </a:solidFill>
            </a:endParaRPr>
          </a:p>
          <a:p>
            <a:pPr algn="ctr" eaLnBrk="0" hangingPunct="0">
              <a:defRPr/>
            </a:pPr>
            <a:r>
              <a:rPr lang="sk-SK" sz="1200" b="1" dirty="0" smtClean="0">
                <a:solidFill>
                  <a:schemeClr val="bg1"/>
                </a:solidFill>
              </a:rPr>
              <a:t>15 – 79 rokov</a:t>
            </a:r>
            <a:endParaRPr lang="sk-SK" sz="1200" b="1" dirty="0">
              <a:solidFill>
                <a:schemeClr val="bg1"/>
              </a:solidFill>
            </a:endParaRPr>
          </a:p>
        </p:txBody>
      </p:sp>
      <p:graphicFrame>
        <p:nvGraphicFramePr>
          <p:cNvPr id="40" name="Object 268"/>
          <p:cNvGraphicFramePr>
            <a:graphicFrameLocks noChangeAspect="1"/>
          </p:cNvGraphicFramePr>
          <p:nvPr>
            <p:extLst>
              <p:ext uri="{D42A27DB-BD31-4B8C-83A1-F6EECF244321}">
                <p14:modId xmlns:p14="http://schemas.microsoft.com/office/powerpoint/2010/main" val="987136875"/>
              </p:ext>
            </p:extLst>
          </p:nvPr>
        </p:nvGraphicFramePr>
        <p:xfrm>
          <a:off x="6291741" y="4016647"/>
          <a:ext cx="3258659" cy="1628775"/>
        </p:xfrm>
        <a:graphic>
          <a:graphicData uri="http://schemas.openxmlformats.org/drawingml/2006/chart">
            <c:chart xmlns:c="http://schemas.openxmlformats.org/drawingml/2006/chart" xmlns:r="http://schemas.openxmlformats.org/officeDocument/2006/relationships" r:id="rId4"/>
          </a:graphicData>
        </a:graphic>
      </p:graphicFrame>
      <p:pic>
        <p:nvPicPr>
          <p:cNvPr id="25" name="Picture 14" descr="sr-kraje"/>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48806" y="3964519"/>
            <a:ext cx="4097410" cy="230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Graf 1"/>
          <p:cNvGraphicFramePr/>
          <p:nvPr>
            <p:extLst>
              <p:ext uri="{D42A27DB-BD31-4B8C-83A1-F6EECF244321}">
                <p14:modId xmlns:p14="http://schemas.microsoft.com/office/powerpoint/2010/main" val="3147368214"/>
              </p:ext>
            </p:extLst>
          </p:nvPr>
        </p:nvGraphicFramePr>
        <p:xfrm>
          <a:off x="1905000" y="1463105"/>
          <a:ext cx="2209800" cy="166903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 name="Graf 3"/>
          <p:cNvGraphicFramePr/>
          <p:nvPr>
            <p:extLst>
              <p:ext uri="{D42A27DB-BD31-4B8C-83A1-F6EECF244321}">
                <p14:modId xmlns:p14="http://schemas.microsoft.com/office/powerpoint/2010/main" val="2353707517"/>
              </p:ext>
            </p:extLst>
          </p:nvPr>
        </p:nvGraphicFramePr>
        <p:xfrm>
          <a:off x="3810000" y="1447800"/>
          <a:ext cx="3241123" cy="168433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6" name="Graf 5"/>
          <p:cNvGraphicFramePr/>
          <p:nvPr>
            <p:extLst>
              <p:ext uri="{D42A27DB-BD31-4B8C-83A1-F6EECF244321}">
                <p14:modId xmlns:p14="http://schemas.microsoft.com/office/powerpoint/2010/main" val="862983615"/>
              </p:ext>
            </p:extLst>
          </p:nvPr>
        </p:nvGraphicFramePr>
        <p:xfrm>
          <a:off x="6921347" y="1447800"/>
          <a:ext cx="2222653" cy="2037555"/>
        </p:xfrm>
        <a:graphic>
          <a:graphicData uri="http://schemas.openxmlformats.org/drawingml/2006/chart">
            <c:chart xmlns:c="http://schemas.openxmlformats.org/drawingml/2006/chart" xmlns:r="http://schemas.openxmlformats.org/officeDocument/2006/relationships" r:id="rId8"/>
          </a:graphicData>
        </a:graphic>
      </p:graphicFrame>
      <p:sp>
        <p:nvSpPr>
          <p:cNvPr id="27" name="BlokTextu 26"/>
          <p:cNvSpPr txBox="1"/>
          <p:nvPr/>
        </p:nvSpPr>
        <p:spPr>
          <a:xfrm>
            <a:off x="2209800" y="1184494"/>
            <a:ext cx="1143000" cy="263306"/>
          </a:xfrm>
          <a:prstGeom prst="rect">
            <a:avLst/>
          </a:prstGeom>
          <a:solidFill>
            <a:schemeClr val="bg2"/>
          </a:solidFill>
        </p:spPr>
        <p:txBody>
          <a:bodyPr wrap="square" lIns="0" tIns="0" rIns="0" bIns="0" rtlCol="0" anchor="ctr">
            <a:noAutofit/>
          </a:bodyPr>
          <a:lstStyle/>
          <a:p>
            <a:pPr algn="ctr">
              <a:spcBef>
                <a:spcPts val="300"/>
              </a:spcBef>
            </a:pPr>
            <a:r>
              <a:rPr lang="sk-SK" sz="1200" dirty="0" smtClean="0">
                <a:solidFill>
                  <a:schemeClr val="bg1"/>
                </a:solidFill>
                <a:latin typeface="Arial" pitchFamily="34" charset="0"/>
                <a:cs typeface="Arial" pitchFamily="34" charset="0"/>
              </a:rPr>
              <a:t>Pohlavie</a:t>
            </a:r>
          </a:p>
        </p:txBody>
      </p:sp>
      <p:sp>
        <p:nvSpPr>
          <p:cNvPr id="28" name="BlokTextu 27"/>
          <p:cNvSpPr txBox="1"/>
          <p:nvPr/>
        </p:nvSpPr>
        <p:spPr>
          <a:xfrm>
            <a:off x="4419600" y="1184494"/>
            <a:ext cx="1143000" cy="263306"/>
          </a:xfrm>
          <a:prstGeom prst="rect">
            <a:avLst/>
          </a:prstGeom>
          <a:solidFill>
            <a:schemeClr val="bg2"/>
          </a:solidFill>
        </p:spPr>
        <p:txBody>
          <a:bodyPr wrap="square" lIns="0" tIns="0" rIns="0" bIns="0" rtlCol="0" anchor="ctr">
            <a:noAutofit/>
          </a:bodyPr>
          <a:lstStyle/>
          <a:p>
            <a:pPr algn="ctr">
              <a:spcBef>
                <a:spcPts val="300"/>
              </a:spcBef>
            </a:pPr>
            <a:r>
              <a:rPr lang="sk-SK" sz="1200" dirty="0" smtClean="0">
                <a:solidFill>
                  <a:schemeClr val="bg1"/>
                </a:solidFill>
                <a:latin typeface="Arial" pitchFamily="34" charset="0"/>
                <a:cs typeface="Arial" pitchFamily="34" charset="0"/>
              </a:rPr>
              <a:t>Vzdelanie</a:t>
            </a:r>
          </a:p>
        </p:txBody>
      </p:sp>
      <p:sp>
        <p:nvSpPr>
          <p:cNvPr id="29" name="BlokTextu 28"/>
          <p:cNvSpPr txBox="1"/>
          <p:nvPr/>
        </p:nvSpPr>
        <p:spPr>
          <a:xfrm>
            <a:off x="7010400" y="1143000"/>
            <a:ext cx="1143000" cy="263306"/>
          </a:xfrm>
          <a:prstGeom prst="rect">
            <a:avLst/>
          </a:prstGeom>
          <a:solidFill>
            <a:schemeClr val="bg2"/>
          </a:solidFill>
        </p:spPr>
        <p:txBody>
          <a:bodyPr wrap="square" lIns="0" tIns="0" rIns="0" bIns="0" rtlCol="0" anchor="ctr">
            <a:noAutofit/>
          </a:bodyPr>
          <a:lstStyle/>
          <a:p>
            <a:pPr algn="ctr">
              <a:spcBef>
                <a:spcPts val="300"/>
              </a:spcBef>
            </a:pPr>
            <a:r>
              <a:rPr lang="sk-SK" sz="1200" dirty="0" smtClean="0">
                <a:solidFill>
                  <a:schemeClr val="bg1"/>
                </a:solidFill>
                <a:latin typeface="Arial" pitchFamily="34" charset="0"/>
                <a:cs typeface="Arial" pitchFamily="34" charset="0"/>
              </a:rPr>
              <a:t>Vek</a:t>
            </a:r>
          </a:p>
        </p:txBody>
      </p:sp>
      <p:sp>
        <p:nvSpPr>
          <p:cNvPr id="30" name="BlokTextu 29"/>
          <p:cNvSpPr txBox="1"/>
          <p:nvPr/>
        </p:nvSpPr>
        <p:spPr>
          <a:xfrm>
            <a:off x="1428398" y="3622894"/>
            <a:ext cx="1143000" cy="263306"/>
          </a:xfrm>
          <a:prstGeom prst="rect">
            <a:avLst/>
          </a:prstGeom>
          <a:solidFill>
            <a:schemeClr val="bg2"/>
          </a:solidFill>
        </p:spPr>
        <p:txBody>
          <a:bodyPr wrap="square" lIns="0" tIns="0" rIns="0" bIns="0" rtlCol="0" anchor="ctr">
            <a:noAutofit/>
          </a:bodyPr>
          <a:lstStyle/>
          <a:p>
            <a:pPr algn="ctr">
              <a:spcBef>
                <a:spcPts val="300"/>
              </a:spcBef>
            </a:pPr>
            <a:r>
              <a:rPr lang="sk-SK" sz="1200" dirty="0" smtClean="0">
                <a:solidFill>
                  <a:schemeClr val="bg1"/>
                </a:solidFill>
                <a:latin typeface="Arial" pitchFamily="34" charset="0"/>
                <a:cs typeface="Arial" pitchFamily="34" charset="0"/>
              </a:rPr>
              <a:t>Kraj</a:t>
            </a:r>
          </a:p>
        </p:txBody>
      </p:sp>
      <p:sp>
        <p:nvSpPr>
          <p:cNvPr id="31" name="BlokTextu 30"/>
          <p:cNvSpPr txBox="1"/>
          <p:nvPr/>
        </p:nvSpPr>
        <p:spPr>
          <a:xfrm>
            <a:off x="4419600" y="3622894"/>
            <a:ext cx="1143000" cy="263306"/>
          </a:xfrm>
          <a:prstGeom prst="rect">
            <a:avLst/>
          </a:prstGeom>
          <a:solidFill>
            <a:schemeClr val="bg2"/>
          </a:solidFill>
        </p:spPr>
        <p:txBody>
          <a:bodyPr wrap="square" lIns="0" tIns="0" rIns="0" bIns="0" rtlCol="0" anchor="ctr">
            <a:noAutofit/>
          </a:bodyPr>
          <a:lstStyle/>
          <a:p>
            <a:pPr algn="ctr">
              <a:spcBef>
                <a:spcPts val="300"/>
              </a:spcBef>
            </a:pPr>
            <a:r>
              <a:rPr lang="sk-SK" sz="1200" dirty="0" smtClean="0">
                <a:solidFill>
                  <a:schemeClr val="bg1"/>
                </a:solidFill>
                <a:latin typeface="Arial" pitchFamily="34" charset="0"/>
                <a:cs typeface="Arial" pitchFamily="34" charset="0"/>
              </a:rPr>
              <a:t>Veľkosť sídla</a:t>
            </a:r>
          </a:p>
        </p:txBody>
      </p:sp>
      <p:sp>
        <p:nvSpPr>
          <p:cNvPr id="32" name="BlokTextu 31"/>
          <p:cNvSpPr txBox="1"/>
          <p:nvPr/>
        </p:nvSpPr>
        <p:spPr>
          <a:xfrm>
            <a:off x="7010400" y="3622894"/>
            <a:ext cx="1143000" cy="263306"/>
          </a:xfrm>
          <a:prstGeom prst="rect">
            <a:avLst/>
          </a:prstGeom>
          <a:solidFill>
            <a:schemeClr val="bg2"/>
          </a:solidFill>
        </p:spPr>
        <p:txBody>
          <a:bodyPr wrap="square" lIns="0" tIns="0" rIns="0" bIns="0" rtlCol="0" anchor="ctr">
            <a:noAutofit/>
          </a:bodyPr>
          <a:lstStyle/>
          <a:p>
            <a:pPr algn="ctr">
              <a:spcBef>
                <a:spcPts val="300"/>
              </a:spcBef>
            </a:pPr>
            <a:r>
              <a:rPr lang="sk-SK" sz="1200" dirty="0" smtClean="0">
                <a:solidFill>
                  <a:schemeClr val="bg1"/>
                </a:solidFill>
                <a:latin typeface="Arial" pitchFamily="34" charset="0"/>
                <a:cs typeface="Arial" pitchFamily="34" charset="0"/>
              </a:rPr>
              <a:t>Rodinný príjem</a:t>
            </a:r>
          </a:p>
        </p:txBody>
      </p:sp>
      <p:graphicFrame>
        <p:nvGraphicFramePr>
          <p:cNvPr id="5" name="Tabuľka 4"/>
          <p:cNvGraphicFramePr>
            <a:graphicFrameLocks noGrp="1"/>
          </p:cNvGraphicFramePr>
          <p:nvPr>
            <p:extLst>
              <p:ext uri="{D42A27DB-BD31-4B8C-83A1-F6EECF244321}">
                <p14:modId xmlns:p14="http://schemas.microsoft.com/office/powerpoint/2010/main" val="3091539434"/>
              </p:ext>
            </p:extLst>
          </p:nvPr>
        </p:nvGraphicFramePr>
        <p:xfrm>
          <a:off x="76200" y="5524500"/>
          <a:ext cx="609600" cy="190500"/>
        </p:xfrm>
        <a:graphic>
          <a:graphicData uri="http://schemas.openxmlformats.org/drawingml/2006/table">
            <a:tbl>
              <a:tblPr>
                <a:tableStyleId>{2D5ABB26-0587-4C30-8999-92F81FD0307C}</a:tableStyleId>
              </a:tblPr>
              <a:tblGrid>
                <a:gridCol w="609600"/>
              </a:tblGrid>
              <a:tr h="190500">
                <a:tc>
                  <a:txBody>
                    <a:bodyPr/>
                    <a:lstStyle/>
                    <a:p>
                      <a:pPr algn="ctr" fontAlgn="ctr"/>
                      <a:r>
                        <a:rPr lang="sk-SK" sz="1000" b="1" u="none" strike="noStrike" dirty="0" smtClean="0">
                          <a:effectLst/>
                        </a:rPr>
                        <a:t>12%</a:t>
                      </a:r>
                      <a:endParaRPr lang="sk-SK" sz="1000" b="1" i="0" u="none" strike="noStrike" dirty="0">
                        <a:solidFill>
                          <a:srgbClr val="000000"/>
                        </a:solidFill>
                        <a:effectLst/>
                        <a:latin typeface="Arial"/>
                      </a:endParaRPr>
                    </a:p>
                  </a:txBody>
                  <a:tcPr marL="9525" marR="9525" marT="9525" marB="0" anchor="ctr"/>
                </a:tc>
              </a:tr>
            </a:tbl>
          </a:graphicData>
        </a:graphic>
      </p:graphicFrame>
      <p:graphicFrame>
        <p:nvGraphicFramePr>
          <p:cNvPr id="8" name="Tabuľka 7"/>
          <p:cNvGraphicFramePr>
            <a:graphicFrameLocks noGrp="1"/>
          </p:cNvGraphicFramePr>
          <p:nvPr>
            <p:extLst>
              <p:ext uri="{D42A27DB-BD31-4B8C-83A1-F6EECF244321}">
                <p14:modId xmlns:p14="http://schemas.microsoft.com/office/powerpoint/2010/main" val="3903219560"/>
              </p:ext>
            </p:extLst>
          </p:nvPr>
        </p:nvGraphicFramePr>
        <p:xfrm>
          <a:off x="228600" y="4876800"/>
          <a:ext cx="609600" cy="190500"/>
        </p:xfrm>
        <a:graphic>
          <a:graphicData uri="http://schemas.openxmlformats.org/drawingml/2006/table">
            <a:tbl>
              <a:tblPr>
                <a:tableStyleId>{2D5ABB26-0587-4C30-8999-92F81FD0307C}</a:tableStyleId>
              </a:tblPr>
              <a:tblGrid>
                <a:gridCol w="609600"/>
              </a:tblGrid>
              <a:tr h="190500">
                <a:tc>
                  <a:txBody>
                    <a:bodyPr/>
                    <a:lstStyle/>
                    <a:p>
                      <a:pPr algn="ctr" fontAlgn="ctr"/>
                      <a:r>
                        <a:rPr lang="sk-SK" sz="1000" b="1" u="none" strike="noStrike" dirty="0" smtClean="0">
                          <a:effectLst/>
                        </a:rPr>
                        <a:t>11%</a:t>
                      </a:r>
                      <a:endParaRPr lang="sk-SK" sz="1000" b="1" i="0" u="none" strike="noStrike" dirty="0">
                        <a:solidFill>
                          <a:srgbClr val="000000"/>
                        </a:solidFill>
                        <a:effectLst/>
                        <a:latin typeface="Arial"/>
                      </a:endParaRPr>
                    </a:p>
                  </a:txBody>
                  <a:tcPr marL="9525" marR="9525" marT="9525" marB="0" anchor="ctr"/>
                </a:tc>
              </a:tr>
            </a:tbl>
          </a:graphicData>
        </a:graphic>
      </p:graphicFrame>
      <p:graphicFrame>
        <p:nvGraphicFramePr>
          <p:cNvPr id="20" name="Tabuľka 19"/>
          <p:cNvGraphicFramePr>
            <a:graphicFrameLocks noGrp="1"/>
          </p:cNvGraphicFramePr>
          <p:nvPr>
            <p:extLst>
              <p:ext uri="{D42A27DB-BD31-4B8C-83A1-F6EECF244321}">
                <p14:modId xmlns:p14="http://schemas.microsoft.com/office/powerpoint/2010/main" val="180550469"/>
              </p:ext>
            </p:extLst>
          </p:nvPr>
        </p:nvGraphicFramePr>
        <p:xfrm>
          <a:off x="838200" y="4572000"/>
          <a:ext cx="609600" cy="190500"/>
        </p:xfrm>
        <a:graphic>
          <a:graphicData uri="http://schemas.openxmlformats.org/drawingml/2006/table">
            <a:tbl>
              <a:tblPr>
                <a:tableStyleId>{2D5ABB26-0587-4C30-8999-92F81FD0307C}</a:tableStyleId>
              </a:tblPr>
              <a:tblGrid>
                <a:gridCol w="609600"/>
              </a:tblGrid>
              <a:tr h="190500">
                <a:tc>
                  <a:txBody>
                    <a:bodyPr/>
                    <a:lstStyle/>
                    <a:p>
                      <a:pPr algn="ctr" fontAlgn="ctr"/>
                      <a:r>
                        <a:rPr lang="sk-SK" sz="1000" b="1" u="none" strike="noStrike" dirty="0" smtClean="0">
                          <a:effectLst/>
                        </a:rPr>
                        <a:t>12%</a:t>
                      </a:r>
                      <a:endParaRPr lang="sk-SK" sz="1000" b="1" i="0" u="none" strike="noStrike" dirty="0">
                        <a:solidFill>
                          <a:srgbClr val="000000"/>
                        </a:solidFill>
                        <a:effectLst/>
                        <a:latin typeface="Arial"/>
                      </a:endParaRPr>
                    </a:p>
                  </a:txBody>
                  <a:tcPr marL="9525" marR="9525" marT="9525" marB="0" anchor="ctr"/>
                </a:tc>
              </a:tr>
            </a:tbl>
          </a:graphicData>
        </a:graphic>
      </p:graphicFrame>
      <p:graphicFrame>
        <p:nvGraphicFramePr>
          <p:cNvPr id="21" name="Tabuľka 20"/>
          <p:cNvGraphicFramePr>
            <a:graphicFrameLocks noGrp="1"/>
          </p:cNvGraphicFramePr>
          <p:nvPr>
            <p:extLst>
              <p:ext uri="{D42A27DB-BD31-4B8C-83A1-F6EECF244321}">
                <p14:modId xmlns:p14="http://schemas.microsoft.com/office/powerpoint/2010/main" val="158887525"/>
              </p:ext>
            </p:extLst>
          </p:nvPr>
        </p:nvGraphicFramePr>
        <p:xfrm>
          <a:off x="851455" y="5410200"/>
          <a:ext cx="609600" cy="190500"/>
        </p:xfrm>
        <a:graphic>
          <a:graphicData uri="http://schemas.openxmlformats.org/drawingml/2006/table">
            <a:tbl>
              <a:tblPr>
                <a:tableStyleId>{2D5ABB26-0587-4C30-8999-92F81FD0307C}</a:tableStyleId>
              </a:tblPr>
              <a:tblGrid>
                <a:gridCol w="609600"/>
              </a:tblGrid>
              <a:tr h="190500">
                <a:tc>
                  <a:txBody>
                    <a:bodyPr/>
                    <a:lstStyle/>
                    <a:p>
                      <a:pPr algn="ctr" fontAlgn="ctr"/>
                      <a:r>
                        <a:rPr lang="sk-SK" sz="1000" b="1" u="none" strike="noStrike" dirty="0" smtClean="0">
                          <a:effectLst/>
                        </a:rPr>
                        <a:t>13%</a:t>
                      </a:r>
                      <a:endParaRPr lang="sk-SK" sz="1000" b="1" i="0" u="none" strike="noStrike" dirty="0">
                        <a:solidFill>
                          <a:srgbClr val="000000"/>
                        </a:solidFill>
                        <a:effectLst/>
                        <a:latin typeface="Arial"/>
                      </a:endParaRPr>
                    </a:p>
                  </a:txBody>
                  <a:tcPr marL="9525" marR="9525" marT="9525" marB="0" anchor="ctr"/>
                </a:tc>
              </a:tr>
            </a:tbl>
          </a:graphicData>
        </a:graphic>
      </p:graphicFrame>
      <p:graphicFrame>
        <p:nvGraphicFramePr>
          <p:cNvPr id="22" name="Tabuľka 21"/>
          <p:cNvGraphicFramePr>
            <a:graphicFrameLocks noGrp="1"/>
          </p:cNvGraphicFramePr>
          <p:nvPr>
            <p:extLst>
              <p:ext uri="{D42A27DB-BD31-4B8C-83A1-F6EECF244321}">
                <p14:modId xmlns:p14="http://schemas.microsoft.com/office/powerpoint/2010/main" val="973738940"/>
              </p:ext>
            </p:extLst>
          </p:nvPr>
        </p:nvGraphicFramePr>
        <p:xfrm>
          <a:off x="1447800" y="4381500"/>
          <a:ext cx="609600" cy="190500"/>
        </p:xfrm>
        <a:graphic>
          <a:graphicData uri="http://schemas.openxmlformats.org/drawingml/2006/table">
            <a:tbl>
              <a:tblPr>
                <a:tableStyleId>{2D5ABB26-0587-4C30-8999-92F81FD0307C}</a:tableStyleId>
              </a:tblPr>
              <a:tblGrid>
                <a:gridCol w="609600"/>
              </a:tblGrid>
              <a:tr h="190500">
                <a:tc>
                  <a:txBody>
                    <a:bodyPr/>
                    <a:lstStyle/>
                    <a:p>
                      <a:pPr algn="ctr" fontAlgn="ctr"/>
                      <a:r>
                        <a:rPr lang="sk-SK" sz="1000" b="1" u="none" strike="noStrike" dirty="0" smtClean="0">
                          <a:effectLst/>
                        </a:rPr>
                        <a:t>13%</a:t>
                      </a:r>
                      <a:endParaRPr lang="sk-SK" sz="1000" b="1" i="0" u="none" strike="noStrike" dirty="0">
                        <a:solidFill>
                          <a:srgbClr val="000000"/>
                        </a:solidFill>
                        <a:effectLst/>
                        <a:latin typeface="Arial"/>
                      </a:endParaRPr>
                    </a:p>
                  </a:txBody>
                  <a:tcPr marL="9525" marR="9525" marT="9525" marB="0" anchor="ctr"/>
                </a:tc>
              </a:tr>
            </a:tbl>
          </a:graphicData>
        </a:graphic>
      </p:graphicFrame>
      <p:graphicFrame>
        <p:nvGraphicFramePr>
          <p:cNvPr id="23" name="Tabuľka 22"/>
          <p:cNvGraphicFramePr>
            <a:graphicFrameLocks noGrp="1"/>
          </p:cNvGraphicFramePr>
          <p:nvPr>
            <p:extLst>
              <p:ext uri="{D42A27DB-BD31-4B8C-83A1-F6EECF244321}">
                <p14:modId xmlns:p14="http://schemas.microsoft.com/office/powerpoint/2010/main" val="88613598"/>
              </p:ext>
            </p:extLst>
          </p:nvPr>
        </p:nvGraphicFramePr>
        <p:xfrm>
          <a:off x="1676400" y="4876800"/>
          <a:ext cx="609600" cy="190500"/>
        </p:xfrm>
        <a:graphic>
          <a:graphicData uri="http://schemas.openxmlformats.org/drawingml/2006/table">
            <a:tbl>
              <a:tblPr>
                <a:tableStyleId>{2D5ABB26-0587-4C30-8999-92F81FD0307C}</a:tableStyleId>
              </a:tblPr>
              <a:tblGrid>
                <a:gridCol w="609600"/>
              </a:tblGrid>
              <a:tr h="190500">
                <a:tc>
                  <a:txBody>
                    <a:bodyPr/>
                    <a:lstStyle/>
                    <a:p>
                      <a:pPr algn="ctr" fontAlgn="ctr"/>
                      <a:r>
                        <a:rPr lang="sk-SK" sz="1000" b="1" u="none" strike="noStrike" dirty="0">
                          <a:effectLst/>
                        </a:rPr>
                        <a:t>12%</a:t>
                      </a:r>
                      <a:endParaRPr lang="sk-SK" sz="1000" b="1" i="0" u="none" strike="noStrike" dirty="0">
                        <a:solidFill>
                          <a:srgbClr val="000000"/>
                        </a:solidFill>
                        <a:effectLst/>
                        <a:latin typeface="Arial"/>
                      </a:endParaRPr>
                    </a:p>
                  </a:txBody>
                  <a:tcPr marL="9525" marR="9525" marT="9525" marB="0" anchor="ctr"/>
                </a:tc>
              </a:tr>
            </a:tbl>
          </a:graphicData>
        </a:graphic>
      </p:graphicFrame>
      <p:graphicFrame>
        <p:nvGraphicFramePr>
          <p:cNvPr id="24" name="Tabuľka 23"/>
          <p:cNvGraphicFramePr>
            <a:graphicFrameLocks noGrp="1"/>
          </p:cNvGraphicFramePr>
          <p:nvPr>
            <p:extLst>
              <p:ext uri="{D42A27DB-BD31-4B8C-83A1-F6EECF244321}">
                <p14:modId xmlns:p14="http://schemas.microsoft.com/office/powerpoint/2010/main" val="104869192"/>
              </p:ext>
            </p:extLst>
          </p:nvPr>
        </p:nvGraphicFramePr>
        <p:xfrm>
          <a:off x="3158671" y="4495800"/>
          <a:ext cx="609600" cy="190500"/>
        </p:xfrm>
        <a:graphic>
          <a:graphicData uri="http://schemas.openxmlformats.org/drawingml/2006/table">
            <a:tbl>
              <a:tblPr>
                <a:tableStyleId>{2D5ABB26-0587-4C30-8999-92F81FD0307C}</a:tableStyleId>
              </a:tblPr>
              <a:tblGrid>
                <a:gridCol w="609600"/>
              </a:tblGrid>
              <a:tr h="190500">
                <a:tc>
                  <a:txBody>
                    <a:bodyPr/>
                    <a:lstStyle/>
                    <a:p>
                      <a:pPr algn="ctr" fontAlgn="ctr"/>
                      <a:r>
                        <a:rPr lang="sk-SK" sz="1000" b="1" u="none" strike="noStrike" dirty="0" smtClean="0">
                          <a:effectLst/>
                        </a:rPr>
                        <a:t>14%</a:t>
                      </a:r>
                      <a:endParaRPr lang="sk-SK" sz="1000" b="1" i="0" u="none" strike="noStrike" dirty="0">
                        <a:solidFill>
                          <a:srgbClr val="000000"/>
                        </a:solidFill>
                        <a:effectLst/>
                        <a:latin typeface="Arial"/>
                      </a:endParaRPr>
                    </a:p>
                  </a:txBody>
                  <a:tcPr marL="9525" marR="9525" marT="9525" marB="0" anchor="ctr"/>
                </a:tc>
              </a:tr>
            </a:tbl>
          </a:graphicData>
        </a:graphic>
      </p:graphicFrame>
      <p:graphicFrame>
        <p:nvGraphicFramePr>
          <p:cNvPr id="26" name="Tabuľka 25"/>
          <p:cNvGraphicFramePr>
            <a:graphicFrameLocks noGrp="1"/>
          </p:cNvGraphicFramePr>
          <p:nvPr>
            <p:extLst>
              <p:ext uri="{D42A27DB-BD31-4B8C-83A1-F6EECF244321}">
                <p14:modId xmlns:p14="http://schemas.microsoft.com/office/powerpoint/2010/main" val="2507097925"/>
              </p:ext>
            </p:extLst>
          </p:nvPr>
        </p:nvGraphicFramePr>
        <p:xfrm>
          <a:off x="3048000" y="4914900"/>
          <a:ext cx="609600" cy="190500"/>
        </p:xfrm>
        <a:graphic>
          <a:graphicData uri="http://schemas.openxmlformats.org/drawingml/2006/table">
            <a:tbl>
              <a:tblPr>
                <a:tableStyleId>{2D5ABB26-0587-4C30-8999-92F81FD0307C}</a:tableStyleId>
              </a:tblPr>
              <a:tblGrid>
                <a:gridCol w="609600"/>
              </a:tblGrid>
              <a:tr h="190500">
                <a:tc>
                  <a:txBody>
                    <a:bodyPr/>
                    <a:lstStyle/>
                    <a:p>
                      <a:pPr algn="ctr" fontAlgn="ctr"/>
                      <a:r>
                        <a:rPr lang="sk-SK" sz="1000" b="1" u="none" strike="noStrike" dirty="0" smtClean="0">
                          <a:effectLst/>
                        </a:rPr>
                        <a:t>13%</a:t>
                      </a:r>
                      <a:endParaRPr lang="sk-SK" sz="1000" b="1" i="0" u="none" strike="noStrike" dirty="0">
                        <a:solidFill>
                          <a:srgbClr val="000000"/>
                        </a:solidFill>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3290624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sk-SK" dirty="0" smtClean="0"/>
              <a:t>3. Výsledky prieskumu</a:t>
            </a:r>
            <a:endParaRPr lang="it-IT" dirty="0" smtClean="0"/>
          </a:p>
        </p:txBody>
      </p:sp>
    </p:spTree>
    <p:extLst>
      <p:ext uri="{BB962C8B-B14F-4D97-AF65-F5344CB8AC3E}">
        <p14:creationId xmlns:p14="http://schemas.microsoft.com/office/powerpoint/2010/main" val="3693048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ok 5"/>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753893" y="3579502"/>
            <a:ext cx="2710336" cy="1832596"/>
          </a:xfrm>
          <a:prstGeom prst="rect">
            <a:avLst/>
          </a:prstGeom>
          <a:ln>
            <a:noFill/>
          </a:ln>
          <a:effectLst>
            <a:reflection blurRad="6350" stA="52000" endA="300" endPos="35000" dir="5400000" sy="-100000" algn="bl" rotWithShape="0"/>
            <a:softEdge rad="112500"/>
          </a:effectLst>
        </p:spPr>
      </p:pic>
      <p:graphicFrame>
        <p:nvGraphicFramePr>
          <p:cNvPr id="23" name="Object 47"/>
          <p:cNvGraphicFramePr>
            <a:graphicFrameLocks noChangeAspect="1"/>
          </p:cNvGraphicFramePr>
          <p:nvPr>
            <p:extLst>
              <p:ext uri="{D42A27DB-BD31-4B8C-83A1-F6EECF244321}">
                <p14:modId xmlns:p14="http://schemas.microsoft.com/office/powerpoint/2010/main" val="1233788538"/>
              </p:ext>
            </p:extLst>
          </p:nvPr>
        </p:nvGraphicFramePr>
        <p:xfrm>
          <a:off x="304800" y="1066801"/>
          <a:ext cx="7772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3" name="Nadpis 2"/>
          <p:cNvSpPr>
            <a:spLocks noGrp="1"/>
          </p:cNvSpPr>
          <p:nvPr>
            <p:ph type="title"/>
          </p:nvPr>
        </p:nvSpPr>
        <p:spPr/>
        <p:txBody>
          <a:bodyPr/>
          <a:lstStyle/>
          <a:p>
            <a:r>
              <a:rPr lang="sk-SK" dirty="0" smtClean="0"/>
              <a:t>Preferencia </a:t>
            </a:r>
            <a:r>
              <a:rPr lang="sk-SK" dirty="0" err="1" smtClean="0"/>
              <a:t>lôg</a:t>
            </a:r>
            <a:r>
              <a:rPr lang="sk-SK" dirty="0" smtClean="0"/>
              <a:t> v oblasti motivácie ku kúpe</a:t>
            </a:r>
            <a:endParaRPr lang="sk-SK" dirty="0"/>
          </a:p>
        </p:txBody>
      </p:sp>
      <p:sp>
        <p:nvSpPr>
          <p:cNvPr id="4" name="Zástupný symbol čísla snímky 3"/>
          <p:cNvSpPr>
            <a:spLocks noGrp="1"/>
          </p:cNvSpPr>
          <p:nvPr>
            <p:ph type="sldNum" sz="quarter" idx="4"/>
          </p:nvPr>
        </p:nvSpPr>
        <p:spPr/>
        <p:txBody>
          <a:bodyPr/>
          <a:lstStyle/>
          <a:p>
            <a:pPr algn="r"/>
            <a:fld id="{1BDBE1E8-50F2-49BA-A952-1CC1DEAA5FBD}" type="slidenum">
              <a:rPr lang="en-US" smtClean="0">
                <a:solidFill>
                  <a:srgbClr val="928580"/>
                </a:solidFill>
              </a:rPr>
              <a:pPr algn="r"/>
              <a:t>8</a:t>
            </a:fld>
            <a:endParaRPr lang="en-US" dirty="0">
              <a:solidFill>
                <a:srgbClr val="928580"/>
              </a:solidFill>
            </a:endParaRPr>
          </a:p>
        </p:txBody>
      </p:sp>
      <p:sp>
        <p:nvSpPr>
          <p:cNvPr id="27" name="Rectangle 26"/>
          <p:cNvSpPr>
            <a:spLocks noChangeArrowheads="1"/>
          </p:cNvSpPr>
          <p:nvPr/>
        </p:nvSpPr>
        <p:spPr bwMode="auto">
          <a:xfrm>
            <a:off x="250825" y="6236536"/>
            <a:ext cx="4770438" cy="248402"/>
          </a:xfrm>
          <a:prstGeom prst="rect">
            <a:avLst/>
          </a:prstGeom>
          <a:noFill/>
          <a:ln>
            <a:noFill/>
          </a:ln>
          <a:extLst/>
        </p:spPr>
        <p:txBody>
          <a:bodyPr lIns="90000" tIns="46800" rIns="90000" bIns="46800" anchor="b">
            <a:spAutoFit/>
          </a:bodyPr>
          <a:lstStyle/>
          <a:p>
            <a:pPr eaLnBrk="0" hangingPunct="0">
              <a:defRPr/>
            </a:pPr>
            <a:r>
              <a:rPr lang="sk-SK" sz="1000" b="0" dirty="0" err="1">
                <a:solidFill>
                  <a:schemeClr val="bg1">
                    <a:lumMod val="50000"/>
                  </a:schemeClr>
                </a:solidFill>
                <a:latin typeface="+mn-lt"/>
              </a:rPr>
              <a:t>Ot</a:t>
            </a:r>
            <a:r>
              <a:rPr lang="sk-SK" sz="1000" b="0" dirty="0">
                <a:solidFill>
                  <a:schemeClr val="bg1">
                    <a:lumMod val="50000"/>
                  </a:schemeClr>
                </a:solidFill>
                <a:latin typeface="+mn-lt"/>
              </a:rPr>
              <a:t>. </a:t>
            </a:r>
            <a:r>
              <a:rPr lang="sk-SK" sz="1000" dirty="0" smtClean="0">
                <a:solidFill>
                  <a:schemeClr val="bg1">
                    <a:lumMod val="50000"/>
                  </a:schemeClr>
                </a:solidFill>
              </a:rPr>
              <a:t>A4: Ktoré z týchto </a:t>
            </a:r>
            <a:r>
              <a:rPr lang="sk-SK" sz="1000" dirty="0" err="1" smtClean="0">
                <a:solidFill>
                  <a:schemeClr val="bg1">
                    <a:lumMod val="50000"/>
                  </a:schemeClr>
                </a:solidFill>
              </a:rPr>
              <a:t>lôg</a:t>
            </a:r>
            <a:r>
              <a:rPr lang="sk-SK" sz="1000" dirty="0" smtClean="0">
                <a:solidFill>
                  <a:schemeClr val="bg1">
                    <a:lumMod val="50000"/>
                  </a:schemeClr>
                </a:solidFill>
              </a:rPr>
              <a:t> Vás najviac motivuje ku kúpe slovenských výrobkov? </a:t>
            </a:r>
            <a:endParaRPr lang="en-GB" sz="1000" b="0" dirty="0">
              <a:solidFill>
                <a:schemeClr val="bg1">
                  <a:lumMod val="50000"/>
                </a:schemeClr>
              </a:solidFill>
              <a:latin typeface="+mn-lt"/>
            </a:endParaRPr>
          </a:p>
        </p:txBody>
      </p:sp>
      <p:pic>
        <p:nvPicPr>
          <p:cNvPr id="47" name="Obrázok 6" descr="Popis: C:\Users\milan.pukancik\AppData\Local\Temp\wz0a94\logo-zk-2004.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976812" y="3392177"/>
            <a:ext cx="382587" cy="374650"/>
          </a:xfrm>
          <a:prstGeom prst="rect">
            <a:avLst/>
          </a:prstGeom>
          <a:noFill/>
          <a:ln w="9525">
            <a:noFill/>
            <a:miter lim="800000"/>
            <a:headEnd/>
            <a:tailEnd/>
          </a:ln>
        </p:spPr>
      </p:pic>
      <p:pic>
        <p:nvPicPr>
          <p:cNvPr id="48" name="Obrázok 5" descr="Popis: C:\Users\milan.pukancik\AppData\Local\Temp\wz6004\ean_slovakia_RGB.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053172" y="2305079"/>
            <a:ext cx="277813" cy="477838"/>
          </a:xfrm>
          <a:prstGeom prst="rect">
            <a:avLst/>
          </a:prstGeom>
          <a:noFill/>
          <a:ln w="9525">
            <a:noFill/>
            <a:miter lim="800000"/>
            <a:headEnd/>
            <a:tailEnd/>
          </a:ln>
        </p:spPr>
      </p:pic>
      <p:pic>
        <p:nvPicPr>
          <p:cNvPr id="22" name="Obrázok 21" descr="313_blue_.pn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955650" y="1415668"/>
            <a:ext cx="424912" cy="533400"/>
          </a:xfrm>
          <a:prstGeom prst="rect">
            <a:avLst/>
          </a:prstGeom>
        </p:spPr>
      </p:pic>
      <p:sp>
        <p:nvSpPr>
          <p:cNvPr id="24" name="Rectangle 26"/>
          <p:cNvSpPr>
            <a:spLocks noChangeArrowheads="1"/>
          </p:cNvSpPr>
          <p:nvPr/>
        </p:nvSpPr>
        <p:spPr bwMode="auto">
          <a:xfrm>
            <a:off x="247650" y="6380998"/>
            <a:ext cx="7600950" cy="248402"/>
          </a:xfrm>
          <a:prstGeom prst="rect">
            <a:avLst/>
          </a:prstGeom>
          <a:noFill/>
          <a:ln w="9525">
            <a:noFill/>
            <a:miter lim="800000"/>
            <a:headEnd/>
            <a:tailEnd/>
          </a:ln>
        </p:spPr>
        <p:txBody>
          <a:bodyPr wrap="square" lIns="90000" tIns="46800" rIns="90000" bIns="46800" anchor="b">
            <a:spAutoFit/>
          </a:bodyPr>
          <a:lstStyle/>
          <a:p>
            <a:pPr eaLnBrk="0" hangingPunct="0"/>
            <a:r>
              <a:rPr lang="sk-SK" sz="1000" b="0" dirty="0">
                <a:solidFill>
                  <a:schemeClr val="bg2"/>
                </a:solidFill>
                <a:latin typeface="+mn-lt"/>
              </a:rPr>
              <a:t>Báza: </a:t>
            </a:r>
            <a:r>
              <a:rPr lang="sk-SK" sz="1000" b="0" dirty="0" smtClean="0">
                <a:solidFill>
                  <a:schemeClr val="bg2"/>
                </a:solidFill>
                <a:latin typeface="+mn-lt"/>
              </a:rPr>
              <a:t>2014 (N=519), 2013 (N=529). Pozn.: v roku 2013 boli na výber viaceré logá</a:t>
            </a:r>
            <a:endParaRPr lang="en-GB" sz="1000" b="0" dirty="0">
              <a:solidFill>
                <a:schemeClr val="bg2"/>
              </a:solidFill>
              <a:latin typeface="+mn-lt"/>
            </a:endParaRPr>
          </a:p>
        </p:txBody>
      </p:sp>
    </p:spTree>
    <p:extLst>
      <p:ext uri="{BB962C8B-B14F-4D97-AF65-F5344CB8AC3E}">
        <p14:creationId xmlns:p14="http://schemas.microsoft.com/office/powerpoint/2010/main" val="2079433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Graf 35"/>
          <p:cNvGraphicFramePr/>
          <p:nvPr>
            <p:extLst>
              <p:ext uri="{D42A27DB-BD31-4B8C-83A1-F6EECF244321}">
                <p14:modId xmlns:p14="http://schemas.microsoft.com/office/powerpoint/2010/main" val="1105709470"/>
              </p:ext>
            </p:extLst>
          </p:nvPr>
        </p:nvGraphicFramePr>
        <p:xfrm>
          <a:off x="533400" y="1295400"/>
          <a:ext cx="50292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3" name="Nadpis 2"/>
          <p:cNvSpPr>
            <a:spLocks noGrp="1"/>
          </p:cNvSpPr>
          <p:nvPr>
            <p:ph type="title"/>
          </p:nvPr>
        </p:nvSpPr>
        <p:spPr>
          <a:xfrm>
            <a:off x="323850" y="260648"/>
            <a:ext cx="6686550" cy="647402"/>
          </a:xfrm>
        </p:spPr>
        <p:txBody>
          <a:bodyPr/>
          <a:lstStyle/>
          <a:p>
            <a:pPr>
              <a:spcBef>
                <a:spcPts val="300"/>
              </a:spcBef>
            </a:pPr>
            <a:r>
              <a:rPr lang="sk-SK" dirty="0">
                <a:cs typeface="Arial" pitchFamily="34" charset="0"/>
              </a:rPr>
              <a:t>Výber </a:t>
            </a:r>
            <a:r>
              <a:rPr lang="sk-SK" dirty="0" smtClean="0">
                <a:cs typeface="Arial" pitchFamily="34" charset="0"/>
              </a:rPr>
              <a:t>logom označených výrobkov pri nákupe</a:t>
            </a:r>
            <a:endParaRPr lang="sk-SK" dirty="0">
              <a:cs typeface="Arial" pitchFamily="34" charset="0"/>
            </a:endParaRPr>
          </a:p>
        </p:txBody>
      </p:sp>
      <p:sp>
        <p:nvSpPr>
          <p:cNvPr id="4" name="Zástupný symbol čísla snímky 3"/>
          <p:cNvSpPr>
            <a:spLocks noGrp="1"/>
          </p:cNvSpPr>
          <p:nvPr>
            <p:ph type="sldNum" sz="quarter" idx="4"/>
          </p:nvPr>
        </p:nvSpPr>
        <p:spPr/>
        <p:txBody>
          <a:bodyPr/>
          <a:lstStyle/>
          <a:p>
            <a:pPr algn="r"/>
            <a:fld id="{1BDBE1E8-50F2-49BA-A952-1CC1DEAA5FBD}" type="slidenum">
              <a:rPr lang="en-US" smtClean="0">
                <a:solidFill>
                  <a:srgbClr val="928580"/>
                </a:solidFill>
              </a:rPr>
              <a:pPr algn="r"/>
              <a:t>9</a:t>
            </a:fld>
            <a:endParaRPr lang="en-US" dirty="0">
              <a:solidFill>
                <a:srgbClr val="928580"/>
              </a:solidFill>
            </a:endParaRPr>
          </a:p>
        </p:txBody>
      </p:sp>
      <p:sp>
        <p:nvSpPr>
          <p:cNvPr id="28" name="Rectangle 26"/>
          <p:cNvSpPr>
            <a:spLocks noChangeArrowheads="1"/>
          </p:cNvSpPr>
          <p:nvPr/>
        </p:nvSpPr>
        <p:spPr bwMode="auto">
          <a:xfrm>
            <a:off x="250824" y="6296798"/>
            <a:ext cx="8588375" cy="233014"/>
          </a:xfrm>
          <a:prstGeom prst="rect">
            <a:avLst/>
          </a:prstGeom>
          <a:noFill/>
          <a:ln>
            <a:noFill/>
          </a:ln>
          <a:extLst/>
        </p:spPr>
        <p:txBody>
          <a:bodyPr wrap="square" lIns="90000" tIns="46800" rIns="90000" bIns="46800" anchor="b">
            <a:spAutoFit/>
          </a:bodyPr>
          <a:lstStyle/>
          <a:p>
            <a:pPr eaLnBrk="0" hangingPunct="0">
              <a:defRPr/>
            </a:pPr>
            <a:r>
              <a:rPr lang="pl-PL" sz="900" b="0" dirty="0" smtClean="0">
                <a:solidFill>
                  <a:schemeClr val="bg1">
                    <a:lumMod val="50000"/>
                  </a:schemeClr>
                </a:solidFill>
              </a:rPr>
              <a:t>Ot. A5</a:t>
            </a:r>
            <a:r>
              <a:rPr lang="pl-PL" sz="900" dirty="0">
                <a:solidFill>
                  <a:schemeClr val="bg1">
                    <a:lumMod val="50000"/>
                  </a:schemeClr>
                </a:solidFill>
              </a:rPr>
              <a:t>. Ako často si spomedzi iných výrobkov vyberáte výrobky označené týmito logami/označeniami? </a:t>
            </a:r>
            <a:endParaRPr lang="pl-PL" sz="900" dirty="0" smtClean="0">
              <a:solidFill>
                <a:schemeClr val="bg1">
                  <a:lumMod val="50000"/>
                </a:schemeClr>
              </a:solidFill>
            </a:endParaRPr>
          </a:p>
        </p:txBody>
      </p:sp>
      <p:sp>
        <p:nvSpPr>
          <p:cNvPr id="35" name="Rectangle 26"/>
          <p:cNvSpPr>
            <a:spLocks noChangeArrowheads="1"/>
          </p:cNvSpPr>
          <p:nvPr/>
        </p:nvSpPr>
        <p:spPr bwMode="auto">
          <a:xfrm>
            <a:off x="250824" y="6421614"/>
            <a:ext cx="4770438" cy="233014"/>
          </a:xfrm>
          <a:prstGeom prst="rect">
            <a:avLst/>
          </a:prstGeom>
          <a:noFill/>
          <a:ln w="9525">
            <a:noFill/>
            <a:miter lim="800000"/>
            <a:headEnd/>
            <a:tailEnd/>
          </a:ln>
        </p:spPr>
        <p:txBody>
          <a:bodyPr lIns="90000" tIns="46800" rIns="90000" bIns="46800" anchor="b">
            <a:spAutoFit/>
          </a:bodyPr>
          <a:lstStyle/>
          <a:p>
            <a:pPr eaLnBrk="0" hangingPunct="0"/>
            <a:r>
              <a:rPr lang="sk-SK" sz="900" b="0" dirty="0">
                <a:solidFill>
                  <a:schemeClr val="bg2"/>
                </a:solidFill>
                <a:latin typeface="+mn-lt"/>
              </a:rPr>
              <a:t>Báza: </a:t>
            </a:r>
            <a:r>
              <a:rPr lang="sk-SK" sz="900" b="0" dirty="0" smtClean="0">
                <a:solidFill>
                  <a:schemeClr val="bg2"/>
                </a:solidFill>
                <a:latin typeface="+mn-lt"/>
              </a:rPr>
              <a:t>2014 (N=519), 2013 (N=529)</a:t>
            </a:r>
            <a:endParaRPr lang="en-GB" sz="900" b="0" dirty="0">
              <a:solidFill>
                <a:schemeClr val="bg2"/>
              </a:solidFill>
              <a:latin typeface="+mn-lt"/>
            </a:endParaRPr>
          </a:p>
        </p:txBody>
      </p:sp>
      <p:pic>
        <p:nvPicPr>
          <p:cNvPr id="20" name="Picture 4" descr="C:\Users\milan.pukancik\AppData\Local\Temp\wzc63f\42-20854085.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16128" y="2743200"/>
            <a:ext cx="2743878" cy="182993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1" name="Obrázok 6" descr="Popis: C:\Users\milan.pukancik\AppData\Local\Temp\wz0a94\logo-zk-2004.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371384" y="4076617"/>
            <a:ext cx="581616" cy="567488"/>
          </a:xfrm>
          <a:prstGeom prst="rect">
            <a:avLst/>
          </a:prstGeom>
          <a:noFill/>
          <a:ln w="9525">
            <a:noFill/>
            <a:miter lim="800000"/>
            <a:headEnd/>
            <a:tailEnd/>
          </a:ln>
        </p:spPr>
      </p:pic>
      <p:pic>
        <p:nvPicPr>
          <p:cNvPr id="23" name="Obrázok 5" descr="Popis: C:\Users\milan.pukancik\AppData\Local\Temp\wz6004\ean_slovakia_RGB.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310843" y="4024605"/>
            <a:ext cx="392011" cy="671512"/>
          </a:xfrm>
          <a:prstGeom prst="rect">
            <a:avLst/>
          </a:prstGeom>
          <a:noFill/>
          <a:ln w="9525">
            <a:noFill/>
            <a:miter lim="800000"/>
            <a:headEnd/>
            <a:tailEnd/>
          </a:ln>
        </p:spPr>
      </p:pic>
      <p:pic>
        <p:nvPicPr>
          <p:cNvPr id="25" name="Obrázok 24" descr="313_blue_.png"/>
          <p:cNvPicPr/>
          <p:nvPr/>
        </p:nvPicPr>
        <p:blipFill>
          <a:blip r:embed="rId6" cstate="email">
            <a:extLst>
              <a:ext uri="{28A0092B-C50C-407E-A947-70E740481C1C}">
                <a14:useLocalDpi xmlns:a14="http://schemas.microsoft.com/office/drawing/2010/main"/>
              </a:ext>
            </a:extLst>
          </a:blip>
          <a:stretch>
            <a:fillRect/>
          </a:stretch>
        </p:blipFill>
        <p:spPr>
          <a:xfrm>
            <a:off x="2859474" y="4019276"/>
            <a:ext cx="556503" cy="682171"/>
          </a:xfrm>
          <a:prstGeom prst="rect">
            <a:avLst/>
          </a:prstGeom>
        </p:spPr>
      </p:pic>
    </p:spTree>
    <p:extLst>
      <p:ext uri="{BB962C8B-B14F-4D97-AF65-F5344CB8AC3E}">
        <p14:creationId xmlns:p14="http://schemas.microsoft.com/office/powerpoint/2010/main" val="22561170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CT-BODYINDENTATION" val="0;0;0;0;0;14.25;14.09646;28.34646;28.26968;42.51968;28.26968;42.51968;28.26968;42.51968;28.26968;42.51968;28.26968;42.51968;"/>
  <p:tag name="VCT-BULLETVISIBILITY" val="G  *******"/>
</p:tagLst>
</file>

<file path=ppt/tags/tag2.xml><?xml version="1.0" encoding="utf-8"?>
<p:tagLst xmlns:a="http://schemas.openxmlformats.org/drawingml/2006/main" xmlns:r="http://schemas.openxmlformats.org/officeDocument/2006/relationships" xmlns:p="http://schemas.openxmlformats.org/presentationml/2006/main">
  <p:tag name="STYLE" val="VCT_Marker"/>
  <p:tag name="DATE" val="19.10.2011 11:04:46"/>
  <p:tag name="VCT-TEMPLATE" val="GfK Template for Office 2007-2010 4-3.potx"/>
  <p:tag name="VCTMASTER" val="GfK Master for PPT 2010 4-3"/>
  <p:tag name="VCTORDER" val="1"/>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u8HZMRDs90C5CblDBR76X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 name="THINKCELLSTATEDONOTDELETE" val="S0zaKKssUkWp4RcdLt.g9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JtM8J8CQEmZufOS0bcyL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oJtM8J8CQEmZufOS0bcyL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oJtM8J8CQEmZufOS0bcyL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oJtM8J8CQEmZufOS0bcyLg"/>
</p:tagLst>
</file>

<file path=ppt/theme/theme1.xml><?xml version="1.0" encoding="utf-8"?>
<a:theme xmlns:a="http://schemas.openxmlformats.org/drawingml/2006/main" name="PowerPointTemplate 2007-2010 4-3ratio">
  <a:themeElements>
    <a:clrScheme name="GfK color scheme for Office 2010">
      <a:dk1>
        <a:srgbClr val="000000"/>
      </a:dk1>
      <a:lt1>
        <a:srgbClr val="FFFFFF"/>
      </a:lt1>
      <a:dk2>
        <a:srgbClr val="E95E0F"/>
      </a:dk2>
      <a:lt2>
        <a:srgbClr val="928580"/>
      </a:lt2>
      <a:accent1>
        <a:srgbClr val="004186"/>
      </a:accent1>
      <a:accent2>
        <a:srgbClr val="0087C8"/>
      </a:accent2>
      <a:accent3>
        <a:srgbClr val="A1AF00"/>
      </a:accent3>
      <a:accent4>
        <a:srgbClr val="CDC300"/>
      </a:accent4>
      <a:accent5>
        <a:srgbClr val="B50F22"/>
      </a:accent5>
      <a:accent6>
        <a:srgbClr val="E31B19"/>
      </a:accent6>
      <a:hlink>
        <a:srgbClr val="A1AF00"/>
      </a:hlink>
      <a:folHlink>
        <a:srgbClr val="CDC3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bg1"/>
        </a:solidFill>
        <a:ln w="952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marL="0" indent="0" algn="ctr">
          <a:spcBef>
            <a:spcPts val="300"/>
          </a:spcBef>
          <a:defRPr sz="1600" dirty="0" err="1" smtClean="0">
            <a:solidFill>
              <a:schemeClr val="tx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oAutofit/>
      </a:bodyPr>
      <a:lstStyle>
        <a:defPPr>
          <a:spcBef>
            <a:spcPts val="300"/>
          </a:spcBef>
          <a:defRPr sz="1600" dirty="0" err="1"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6997</TotalTime>
  <Words>859</Words>
  <Application>Microsoft Office PowerPoint</Application>
  <PresentationFormat>Prezentácia na obrazovke (4:3)</PresentationFormat>
  <Paragraphs>139</Paragraphs>
  <Slides>20</Slides>
  <Notes>6</Notes>
  <HiddenSlides>0</HiddenSlides>
  <MMClips>0</MMClips>
  <ScaleCrop>false</ScaleCrop>
  <HeadingPairs>
    <vt:vector size="6" baseType="variant">
      <vt:variant>
        <vt:lpstr>Motív</vt:lpstr>
      </vt:variant>
      <vt:variant>
        <vt:i4>1</vt:i4>
      </vt:variant>
      <vt:variant>
        <vt:lpstr>Vložené servery OLE</vt:lpstr>
      </vt:variant>
      <vt:variant>
        <vt:i4>1</vt:i4>
      </vt:variant>
      <vt:variant>
        <vt:lpstr>Nadpisy snímok</vt:lpstr>
      </vt:variant>
      <vt:variant>
        <vt:i4>20</vt:i4>
      </vt:variant>
    </vt:vector>
  </HeadingPairs>
  <TitlesOfParts>
    <vt:vector size="22" baseType="lpstr">
      <vt:lpstr>PowerPointTemplate 2007-2010 4-3ratio</vt:lpstr>
      <vt:lpstr>think-cell Slide</vt:lpstr>
      <vt:lpstr>KVALITA Z NAšICH REGIÓNOV Záverečná správa z prieskumu – apríl 2014 GfK Slovakia</vt:lpstr>
      <vt:lpstr>Prezentácia programu PowerPoint</vt:lpstr>
      <vt:lpstr>1. Základné údaje o prieskume</vt:lpstr>
      <vt:lpstr>Základné údaje o prieskume</vt:lpstr>
      <vt:lpstr>2. Charakteristika vzorky</vt:lpstr>
      <vt:lpstr>Charakteristika vzorky</vt:lpstr>
      <vt:lpstr>3. Výsledky prieskumu</vt:lpstr>
      <vt:lpstr>Preferencia lôg v oblasti motivácie ku kúpe</vt:lpstr>
      <vt:lpstr>Výber logom označených výrobkov pri nákupe</vt:lpstr>
      <vt:lpstr>Potreba vzdelávania spotrebiteľa takouto kampaňou</vt:lpstr>
      <vt:lpstr>Vnímanie obchodných reťazcov zapojených  do kampane Kvalita z našich regiónov</vt:lpstr>
      <vt:lpstr>Objednávanie slovenských výrobkov v reštauračných zariadeniach</vt:lpstr>
      <vt:lpstr>Motivácia k návšteve reštauračných zariadení označenými informáciou, že ponúkajú slovenské výrobky</vt:lpstr>
      <vt:lpstr>Vnímanie užitočnosti občianskeho združenia  Kvalita z našich regiónov</vt:lpstr>
      <vt:lpstr>Pravdepodobnosť zapojenia sa do kampane „Pýtajme si slovenské“</vt:lpstr>
      <vt:lpstr>Schopnosť rozoznať/odlíšiť slovenské výrobky pri nákupoch potravín</vt:lpstr>
      <vt:lpstr>Znamenajú kvalitné potraviny zdravie? </vt:lpstr>
      <vt:lpstr>4. Závery a odporúčania</vt:lpstr>
      <vt:lpstr>Odporúčania</vt:lpstr>
      <vt:lpstr>GfK. Growth from Knowledge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Insight  Strategic partnership  Ponuka GfK pre ST. NICOLAUS-Trade</dc:title>
  <dc:creator>anna.buzinkay</dc:creator>
  <cp:lastModifiedBy>bacikova</cp:lastModifiedBy>
  <cp:revision>796</cp:revision>
  <cp:lastPrinted>2014-04-25T09:06:34Z</cp:lastPrinted>
  <dcterms:created xsi:type="dcterms:W3CDTF">2012-04-26T08:37:33Z</dcterms:created>
  <dcterms:modified xsi:type="dcterms:W3CDTF">2014-04-30T14:56:26Z</dcterms:modified>
</cp:coreProperties>
</file>